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6AE8E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6AE8E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6AE8E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6AE8E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6AE8E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6AE8E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6AE8E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6AE8E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B6AE8E"/>
        </a:solidFill>
        <a:effectLst/>
        <a:uFillTx/>
        <a:latin typeface="+mn-lt"/>
        <a:ea typeface="+mn-ea"/>
        <a:cs typeface="+mn-cs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B6AE8E"/>
        </a:fontRef>
        <a:srgbClr val="B6AE8E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rgbClr val="D0D2FB"/>
          </a:solidFill>
        </a:fill>
      </a:tcStyle>
    </a:wholeTbl>
    <a:band2H>
      <a:tcTxStyle b="def" i="def"/>
      <a:tcStyle>
        <a:tcBdr/>
        <a:fill>
          <a:solidFill>
            <a:srgbClr val="E9EAFD"/>
          </a:solidFill>
        </a:fill>
      </a:tcStyle>
    </a:band2H>
    <a:firstCo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381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381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B6AE8E"/>
        </a:fontRef>
        <a:srgbClr val="B6AE8E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381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381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B6AE8E"/>
        </a:fontRef>
        <a:srgbClr val="B6AE8E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381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381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B6AE8E"/>
        </a:fontRef>
        <a:srgbClr val="B6AE8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2F1ED"/>
          </a:solidFill>
        </a:fill>
      </a:tcStyle>
    </a:wholeTbl>
    <a:band2H>
      <a:tcTxStyle b="def" i="def"/>
      <a:tcStyle>
        <a:tcBdr/>
        <a:fill>
          <a:solidFill>
            <a:srgbClr val="2843B6"/>
          </a:solidFill>
        </a:fill>
      </a:tcStyle>
    </a:band2H>
    <a:firstCo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B6AE8E"/>
        </a:fontRef>
        <a:srgbClr val="B6AE8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6AE8E"/>
              </a:solidFill>
              <a:prstDash val="solid"/>
              <a:round/>
            </a:ln>
          </a:top>
          <a:bottom>
            <a:ln w="25400" cap="flat">
              <a:solidFill>
                <a:srgbClr val="B6AE8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843B6"/>
          </a:solidFill>
        </a:fill>
      </a:tcStyle>
    </a:lastRow>
    <a:fir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6AE8E"/>
              </a:solidFill>
              <a:prstDash val="solid"/>
              <a:round/>
            </a:ln>
          </a:top>
          <a:bottom>
            <a:ln w="25400" cap="flat">
              <a:solidFill>
                <a:srgbClr val="B6AE8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B6AE8E"/>
        </a:fontRef>
        <a:srgbClr val="B6AE8E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rgbClr val="E5E3DA"/>
          </a:solidFill>
        </a:fill>
      </a:tcStyle>
    </a:wholeTbl>
    <a:band2H>
      <a:tcTxStyle b="def" i="def"/>
      <a:tcStyle>
        <a:tcBdr/>
        <a:fill>
          <a:solidFill>
            <a:srgbClr val="F2F1ED"/>
          </a:solidFill>
        </a:fill>
      </a:tcStyle>
    </a:band2H>
    <a:firstCo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rgbClr val="B6AE8E"/>
          </a:solidFill>
        </a:fill>
      </a:tcStyle>
    </a:firstCol>
    <a:la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381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rgbClr val="B6AE8E"/>
          </a:solidFill>
        </a:fill>
      </a:tcStyle>
    </a:lastRow>
    <a:fir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381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rgbClr val="B6AE8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rgbClr val="2843B6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solidFill>
            <a:srgbClr val="2843B6">
              <a:alpha val="20000"/>
            </a:srgbClr>
          </a:solidFill>
        </a:fill>
      </a:tcStyle>
    </a:firstCol>
    <a:la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50800" cap="flat">
              <a:solidFill>
                <a:srgbClr val="2843B6"/>
              </a:solidFill>
              <a:prstDash val="solid"/>
              <a:round/>
            </a:ln>
          </a:top>
          <a:bottom>
            <a:ln w="127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2843B6"/>
              </a:solidFill>
              <a:prstDash val="solid"/>
              <a:round/>
            </a:ln>
          </a:left>
          <a:right>
            <a:ln w="12700" cap="flat">
              <a:solidFill>
                <a:srgbClr val="2843B6"/>
              </a:solidFill>
              <a:prstDash val="solid"/>
              <a:round/>
            </a:ln>
          </a:right>
          <a:top>
            <a:ln w="12700" cap="flat">
              <a:solidFill>
                <a:srgbClr val="2843B6"/>
              </a:solidFill>
              <a:prstDash val="solid"/>
              <a:round/>
            </a:ln>
          </a:top>
          <a:bottom>
            <a:ln w="254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solidFill>
                <a:srgbClr val="2843B6"/>
              </a:solidFill>
              <a:prstDash val="solid"/>
              <a:round/>
            </a:ln>
          </a:insideH>
          <a:insideV>
            <a:ln w="12700" cap="flat">
              <a:solidFill>
                <a:srgbClr val="2843B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Sign in and collect any Rights and Responsibilities.</a:t>
            </a:r>
          </a:p>
          <a:p>
            <a:pPr/>
          </a:p>
          <a:p>
            <a:pPr/>
            <a:r>
              <a:t>Focus on content rather than technical aspect of resumes (Katrina).</a:t>
            </a:r>
          </a:p>
          <a:p>
            <a:pPr/>
          </a:p>
          <a:p>
            <a:pPr/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8" name="Shape 4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Sign in and collect any Rights and Responsibilities.</a:t>
            </a:r>
          </a:p>
          <a:p>
            <a:pPr/>
          </a:p>
          <a:p>
            <a:pPr/>
            <a:r>
              <a:t>Focus on content rather than technical aspect of resumes (Katrina).</a:t>
            </a:r>
          </a:p>
          <a:p>
            <a:pPr/>
          </a:p>
          <a:p>
            <a:pPr/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4" name="Shape 5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9" name="Shape 5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6" name="Shape 5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9" name="Shape 6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5" name="Shape 6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0" name="Shape 6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Sign in and collect any Rights and Responsibilities.</a:t>
            </a:r>
          </a:p>
          <a:p>
            <a:pPr/>
          </a:p>
          <a:p>
            <a:pPr/>
            <a:r>
              <a:t>Focus on content rather than technical aspect of resumes (Katrina).</a:t>
            </a:r>
          </a:p>
          <a:p>
            <a:pPr/>
          </a:p>
          <a:p>
            <a:pPr/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2843B6"/>
            </a:gs>
            <a:gs pos="100000">
              <a:srgbClr val="18286D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"/>
          <p:cNvGrpSpPr/>
          <p:nvPr/>
        </p:nvGrpSpPr>
        <p:grpSpPr>
          <a:xfrm>
            <a:off x="0" y="1374774"/>
            <a:ext cx="8385177" cy="301626"/>
            <a:chOff x="0" y="0"/>
            <a:chExt cx="8385176" cy="301625"/>
          </a:xfrm>
        </p:grpSpPr>
        <p:grpSp>
          <p:nvGrpSpPr>
            <p:cNvPr id="4" name="Group"/>
            <p:cNvGrpSpPr/>
            <p:nvPr/>
          </p:nvGrpSpPr>
          <p:grpSpPr>
            <a:xfrm>
              <a:off x="8188326" y="-1"/>
              <a:ext cx="196851" cy="300040"/>
              <a:chOff x="0" y="0"/>
              <a:chExt cx="196850" cy="300039"/>
            </a:xfrm>
          </p:grpSpPr>
          <p:sp>
            <p:nvSpPr>
              <p:cNvPr id="2" name="Rectangle"/>
              <p:cNvSpPr/>
              <p:nvPr/>
            </p:nvSpPr>
            <p:spPr>
              <a:xfrm>
                <a:off x="149225" y="0"/>
                <a:ext cx="47626" cy="300040"/>
              </a:xfrm>
              <a:prstGeom prst="rect">
                <a:avLst/>
              </a:prstGeom>
              <a:solidFill>
                <a:srgbClr val="C0C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  <p:sp>
            <p:nvSpPr>
              <p:cNvPr id="3" name="Rectangle"/>
              <p:cNvSpPr/>
              <p:nvPr/>
            </p:nvSpPr>
            <p:spPr>
              <a:xfrm>
                <a:off x="-1" y="0"/>
                <a:ext cx="95251" cy="300040"/>
              </a:xfrm>
              <a:prstGeom prst="rect">
                <a:avLst/>
              </a:prstGeom>
              <a:solidFill>
                <a:srgbClr val="C0C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</p:grpSp>
        <p:grpSp>
          <p:nvGrpSpPr>
            <p:cNvPr id="7" name="Group"/>
            <p:cNvGrpSpPr/>
            <p:nvPr/>
          </p:nvGrpSpPr>
          <p:grpSpPr>
            <a:xfrm>
              <a:off x="7696201" y="-1"/>
              <a:ext cx="417515" cy="300040"/>
              <a:chOff x="0" y="0"/>
              <a:chExt cx="417513" cy="300039"/>
            </a:xfrm>
          </p:grpSpPr>
          <p:sp>
            <p:nvSpPr>
              <p:cNvPr id="5" name="Rectangle"/>
              <p:cNvSpPr/>
              <p:nvPr/>
            </p:nvSpPr>
            <p:spPr>
              <a:xfrm>
                <a:off x="269875" y="0"/>
                <a:ext cx="147639" cy="300040"/>
              </a:xfrm>
              <a:prstGeom prst="rect">
                <a:avLst/>
              </a:prstGeom>
              <a:solidFill>
                <a:srgbClr val="808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  <p:sp>
            <p:nvSpPr>
              <p:cNvPr id="6" name="Rectangle"/>
              <p:cNvSpPr/>
              <p:nvPr/>
            </p:nvSpPr>
            <p:spPr>
              <a:xfrm>
                <a:off x="-1" y="0"/>
                <a:ext cx="200026" cy="300040"/>
              </a:xfrm>
              <a:prstGeom prst="rect">
                <a:avLst/>
              </a:prstGeom>
              <a:solidFill>
                <a:srgbClr val="808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</p:grpSp>
        <p:grpSp>
          <p:nvGrpSpPr>
            <p:cNvPr id="10" name="Group"/>
            <p:cNvGrpSpPr/>
            <p:nvPr/>
          </p:nvGrpSpPr>
          <p:grpSpPr>
            <a:xfrm>
              <a:off x="7013576" y="-1"/>
              <a:ext cx="612776" cy="300040"/>
              <a:chOff x="0" y="0"/>
              <a:chExt cx="612775" cy="300039"/>
            </a:xfrm>
          </p:grpSpPr>
          <p:sp>
            <p:nvSpPr>
              <p:cNvPr id="8" name="Rectangle"/>
              <p:cNvSpPr/>
              <p:nvPr/>
            </p:nvSpPr>
            <p:spPr>
              <a:xfrm>
                <a:off x="368300" y="0"/>
                <a:ext cx="244476" cy="300040"/>
              </a:xfrm>
              <a:prstGeom prst="rect">
                <a:avLst/>
              </a:prstGeom>
              <a:solidFill>
                <a:srgbClr val="404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  <p:sp>
            <p:nvSpPr>
              <p:cNvPr id="9" name="Square"/>
              <p:cNvSpPr/>
              <p:nvPr/>
            </p:nvSpPr>
            <p:spPr>
              <a:xfrm>
                <a:off x="0" y="0"/>
                <a:ext cx="300039" cy="300040"/>
              </a:xfrm>
              <a:prstGeom prst="rect">
                <a:avLst/>
              </a:prstGeom>
              <a:solidFill>
                <a:srgbClr val="404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</p:grpSp>
        <p:grpSp>
          <p:nvGrpSpPr>
            <p:cNvPr id="15" name="Group"/>
            <p:cNvGrpSpPr/>
            <p:nvPr/>
          </p:nvGrpSpPr>
          <p:grpSpPr>
            <a:xfrm>
              <a:off x="5053012" y="-1"/>
              <a:ext cx="1890716" cy="301626"/>
              <a:chOff x="0" y="0"/>
              <a:chExt cx="1890714" cy="301625"/>
            </a:xfrm>
          </p:grpSpPr>
          <p:sp>
            <p:nvSpPr>
              <p:cNvPr id="11" name="Rectangle"/>
              <p:cNvSpPr/>
              <p:nvPr/>
            </p:nvSpPr>
            <p:spPr>
              <a:xfrm>
                <a:off x="1544638" y="-1"/>
                <a:ext cx="346077" cy="300039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  <p:sp>
            <p:nvSpPr>
              <p:cNvPr id="12" name="Rectangle"/>
              <p:cNvSpPr/>
              <p:nvPr/>
            </p:nvSpPr>
            <p:spPr>
              <a:xfrm>
                <a:off x="1081087" y="-1"/>
                <a:ext cx="396877" cy="300039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  <p:sp>
            <p:nvSpPr>
              <p:cNvPr id="13" name="Rectangle"/>
              <p:cNvSpPr/>
              <p:nvPr/>
            </p:nvSpPr>
            <p:spPr>
              <a:xfrm>
                <a:off x="563562" y="0"/>
                <a:ext cx="450852" cy="301625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  <p:sp>
            <p:nvSpPr>
              <p:cNvPr id="14" name="Rectangle"/>
              <p:cNvSpPr/>
              <p:nvPr/>
            </p:nvSpPr>
            <p:spPr>
              <a:xfrm>
                <a:off x="0" y="-1"/>
                <a:ext cx="498476" cy="300039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</p:grpSp>
        <p:grpSp>
          <p:nvGrpSpPr>
            <p:cNvPr id="18" name="Group"/>
            <p:cNvGrpSpPr/>
            <p:nvPr/>
          </p:nvGrpSpPr>
          <p:grpSpPr>
            <a:xfrm>
              <a:off x="0" y="-1"/>
              <a:ext cx="4989515" cy="300040"/>
              <a:chOff x="0" y="0"/>
              <a:chExt cx="4989514" cy="300039"/>
            </a:xfrm>
          </p:grpSpPr>
          <p:sp>
            <p:nvSpPr>
              <p:cNvPr id="16" name="Rectangle"/>
              <p:cNvSpPr/>
              <p:nvPr/>
            </p:nvSpPr>
            <p:spPr>
              <a:xfrm>
                <a:off x="4441826" y="0"/>
                <a:ext cx="547689" cy="300040"/>
              </a:xfrm>
              <a:prstGeom prst="rect">
                <a:avLst/>
              </a:prstGeom>
              <a:solidFill>
                <a:srgbClr val="0000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  <p:sp>
            <p:nvSpPr>
              <p:cNvPr id="17" name="Rectangle"/>
              <p:cNvSpPr/>
              <p:nvPr/>
            </p:nvSpPr>
            <p:spPr>
              <a:xfrm>
                <a:off x="0" y="0"/>
                <a:ext cx="4375152" cy="300040"/>
              </a:xfrm>
              <a:prstGeom prst="rect">
                <a:avLst/>
              </a:prstGeom>
              <a:solidFill>
                <a:srgbClr val="0000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</a:p>
            </p:txBody>
          </p:sp>
        </p:grpSp>
      </p:grpSp>
      <p:sp>
        <p:nvSpPr>
          <p:cNvPr id="20" name="Title Text"/>
          <p:cNvSpPr txBox="1"/>
          <p:nvPr>
            <p:ph type="title"/>
          </p:nvPr>
        </p:nvSpPr>
        <p:spPr>
          <a:xfrm>
            <a:off x="1276350" y="133350"/>
            <a:ext cx="7162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xfrm>
            <a:off x="990600" y="1981200"/>
            <a:ext cx="7162800" cy="411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xfrm>
            <a:off x="6296661" y="6218618"/>
            <a:ext cx="256539" cy="27546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E9DB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9pPr>
    </p:titleStyle>
    <p:bodyStyle>
      <a:lvl1pPr marL="285750" marR="0" indent="-2857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b="1" baseline="0" cap="none" i="0" spc="0" strike="noStrike" sz="2400" u="none">
          <a:solidFill>
            <a:srgbClr val="E9DB75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1pPr>
      <a:lvl2pPr marL="762000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b="1" baseline="0" cap="none" i="0" spc="0" strike="noStrike" sz="2400" u="none">
          <a:solidFill>
            <a:srgbClr val="E9DB75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2pPr>
      <a:lvl3pPr marL="1219200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»"/>
        <a:tabLst/>
        <a:defRPr b="1" baseline="0" cap="none" i="0" spc="0" strike="noStrike" sz="2400" u="none">
          <a:solidFill>
            <a:srgbClr val="E9DB75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3pPr>
      <a:lvl4pPr marL="1665514" marR="0" indent="-293914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b="1" baseline="0" cap="none" i="0" spc="0" strike="noStrike" sz="2400" u="none">
          <a:solidFill>
            <a:srgbClr val="E9DB75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4pPr>
      <a:lvl5pPr marL="20574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b="1" baseline="0" cap="none" i="0" spc="0" strike="noStrike" sz="2400" u="none">
          <a:solidFill>
            <a:srgbClr val="E9DB75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5pPr>
      <a:lvl6pPr marL="0" marR="0" indent="22860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Tx/>
        <a:buFontTx/>
        <a:buNone/>
        <a:tabLst/>
        <a:defRPr b="1" baseline="0" cap="none" i="0" spc="0" strike="noStrike" sz="2400" u="none">
          <a:solidFill>
            <a:srgbClr val="E9DB75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6pPr>
      <a:lvl7pPr marL="0" marR="0" indent="27432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Tx/>
        <a:buFontTx/>
        <a:buNone/>
        <a:tabLst/>
        <a:defRPr b="1" baseline="0" cap="none" i="0" spc="0" strike="noStrike" sz="2400" u="none">
          <a:solidFill>
            <a:srgbClr val="E9DB75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7pPr>
      <a:lvl8pPr marL="0" marR="0" indent="32004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Tx/>
        <a:buFontTx/>
        <a:buNone/>
        <a:tabLst/>
        <a:defRPr b="1" baseline="0" cap="none" i="0" spc="0" strike="noStrike" sz="2400" u="none">
          <a:solidFill>
            <a:srgbClr val="E9DB75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8pPr>
      <a:lvl9pPr marL="0" marR="0" indent="3657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Tx/>
        <a:buFontTx/>
        <a:buNone/>
        <a:tabLst/>
        <a:defRPr b="1" baseline="0" cap="none" i="0" spc="0" strike="noStrike" sz="2400" u="none">
          <a:solidFill>
            <a:srgbClr val="E9DB75"/>
          </a:solidFill>
          <a:effectLst>
            <a:outerShdw sx="100000" sy="100000" kx="0" ky="0" algn="b" rotWithShape="0" blurRad="12700" dist="25400" dir="270000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tif"/><Relationship Id="rId4" Type="http://schemas.openxmlformats.org/officeDocument/2006/relationships/image" Target="../media/image8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tif"/><Relationship Id="rId4" Type="http://schemas.openxmlformats.org/officeDocument/2006/relationships/image" Target="../media/image11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Relationship Id="rId6" Type="http://schemas.openxmlformats.org/officeDocument/2006/relationships/image" Target="../media/image1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tif"/><Relationship Id="rId4" Type="http://schemas.openxmlformats.org/officeDocument/2006/relationships/image" Target="../media/image1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crypt-webgl.unigine.com/game.html" TargetMode="External"/><Relationship Id="rId4" Type="http://schemas.openxmlformats.org/officeDocument/2006/relationships/hyperlink" Target="https://www.youtube.com/watch?v=owq0iyjzLKc" TargetMode="External"/><Relationship Id="rId5" Type="http://schemas.openxmlformats.org/officeDocument/2006/relationships/image" Target="../media/image14.tif"/><Relationship Id="rId6" Type="http://schemas.openxmlformats.org/officeDocument/2006/relationships/image" Target="../media/image15.tif"/><Relationship Id="rId7" Type="http://schemas.openxmlformats.org/officeDocument/2006/relationships/hyperlink" Target="https://www.youtube.com/watch?v=5yOqax1kJBI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tif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5.tif"/><Relationship Id="rId8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"/><Relationship Id="rId4" Type="http://schemas.openxmlformats.org/officeDocument/2006/relationships/image" Target="../media/image1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2.tif"/><Relationship Id="rId9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lvl1pPr>
          </a:lstStyle>
          <a:p>
            <a:pPr/>
            <a:br/>
          </a:p>
        </p:txBody>
      </p:sp>
      <p:sp>
        <p:nvSpPr>
          <p:cNvPr id="41" name="Anthony Liot…"/>
          <p:cNvSpPr txBox="1"/>
          <p:nvPr/>
        </p:nvSpPr>
        <p:spPr>
          <a:xfrm>
            <a:off x="914400" y="2133599"/>
            <a:ext cx="7391400" cy="2218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b="1" sz="4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Anthony Liot</a:t>
            </a:r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b="1" sz="4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Technical </a:t>
            </a:r>
            <a:r>
              <a:t>Director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About me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0087" y="2975758"/>
            <a:ext cx="2066962" cy="3048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2063" y="3144104"/>
            <a:ext cx="1510010" cy="271135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What I like:…"/>
          <p:cNvSpPr txBox="1"/>
          <p:nvPr/>
        </p:nvSpPr>
        <p:spPr>
          <a:xfrm>
            <a:off x="593441" y="2193683"/>
            <a:ext cx="2887253" cy="490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2pPr>
          </a:lstStyle>
          <a:p>
            <a:pPr/>
            <a:r>
              <a:t>What I like:</a:t>
            </a:r>
          </a:p>
          <a:p>
            <a:pPr lvl="1"/>
            <a:r>
              <a:t>Play trumpet (+ 25 years)</a:t>
            </a:r>
          </a:p>
        </p:txBody>
      </p:sp>
      <p:sp>
        <p:nvSpPr>
          <p:cNvPr id="177" name="Travel"/>
          <p:cNvSpPr txBox="1"/>
          <p:nvPr/>
        </p:nvSpPr>
        <p:spPr>
          <a:xfrm>
            <a:off x="4339942" y="2396883"/>
            <a:ext cx="2887252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Travel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ducation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Education</a:t>
            </a:r>
          </a:p>
        </p:txBody>
      </p:sp>
      <p:grpSp>
        <p:nvGrpSpPr>
          <p:cNvPr id="184" name="Normandy, Caen"/>
          <p:cNvGrpSpPr/>
          <p:nvPr/>
        </p:nvGrpSpPr>
        <p:grpSpPr>
          <a:xfrm>
            <a:off x="368045" y="2300598"/>
            <a:ext cx="3312623" cy="445907"/>
            <a:chOff x="0" y="0"/>
            <a:chExt cx="3312621" cy="445906"/>
          </a:xfrm>
        </p:grpSpPr>
        <p:sp>
          <p:nvSpPr>
            <p:cNvPr id="182" name="Rectangle"/>
            <p:cNvSpPr/>
            <p:nvPr/>
          </p:nvSpPr>
          <p:spPr>
            <a:xfrm>
              <a:off x="-1" y="-1"/>
              <a:ext cx="3312623" cy="445908"/>
            </a:xfrm>
            <a:prstGeom prst="rect">
              <a:avLst/>
            </a:prstGeom>
            <a:solidFill>
              <a:srgbClr val="B4CC82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183" name="Normandy, Caen"/>
            <p:cNvSpPr txBox="1"/>
            <p:nvPr/>
          </p:nvSpPr>
          <p:spPr>
            <a:xfrm>
              <a:off x="12699" y="79410"/>
              <a:ext cx="3287223" cy="287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Normandy, Caen</a:t>
              </a:r>
            </a:p>
          </p:txBody>
        </p:sp>
      </p:grp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476" y="4343872"/>
            <a:ext cx="3649761" cy="172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4006" y="4343872"/>
            <a:ext cx="970967" cy="38838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University of Caen Lower Normandy:…"/>
          <p:cNvSpPr txBox="1"/>
          <p:nvPr/>
        </p:nvSpPr>
        <p:spPr>
          <a:xfrm>
            <a:off x="124125" y="3312206"/>
            <a:ext cx="3800463" cy="478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29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pPr/>
            <a:r>
              <a:t>University of Caen Lower Normandy:</a:t>
            </a:r>
          </a:p>
          <a:p>
            <a:pPr lvl="1"/>
            <a:r>
              <a:t>Bachelor's degree (BSc) : Software Engineering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Education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Education</a:t>
            </a:r>
          </a:p>
        </p:txBody>
      </p:sp>
      <p:grpSp>
        <p:nvGrpSpPr>
          <p:cNvPr id="194" name="Normandy, Caen"/>
          <p:cNvGrpSpPr/>
          <p:nvPr/>
        </p:nvGrpSpPr>
        <p:grpSpPr>
          <a:xfrm>
            <a:off x="368045" y="2300598"/>
            <a:ext cx="3312623" cy="445907"/>
            <a:chOff x="0" y="0"/>
            <a:chExt cx="3312621" cy="445906"/>
          </a:xfrm>
        </p:grpSpPr>
        <p:sp>
          <p:nvSpPr>
            <p:cNvPr id="192" name="Rectangle"/>
            <p:cNvSpPr/>
            <p:nvPr/>
          </p:nvSpPr>
          <p:spPr>
            <a:xfrm>
              <a:off x="-1" y="-1"/>
              <a:ext cx="3312623" cy="445908"/>
            </a:xfrm>
            <a:prstGeom prst="rect">
              <a:avLst/>
            </a:prstGeom>
            <a:solidFill>
              <a:srgbClr val="B4CC82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193" name="Normandy, Caen"/>
            <p:cNvSpPr txBox="1"/>
            <p:nvPr/>
          </p:nvSpPr>
          <p:spPr>
            <a:xfrm>
              <a:off x="12699" y="79410"/>
              <a:ext cx="3287223" cy="287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Normandy, Caen</a:t>
              </a:r>
            </a:p>
          </p:txBody>
        </p:sp>
      </p:grpSp>
      <p:grpSp>
        <p:nvGrpSpPr>
          <p:cNvPr id="197" name="Occitanie, Montpellier"/>
          <p:cNvGrpSpPr/>
          <p:nvPr/>
        </p:nvGrpSpPr>
        <p:grpSpPr>
          <a:xfrm>
            <a:off x="5003546" y="2300598"/>
            <a:ext cx="3312622" cy="445907"/>
            <a:chOff x="0" y="0"/>
            <a:chExt cx="3312621" cy="445906"/>
          </a:xfrm>
        </p:grpSpPr>
        <p:sp>
          <p:nvSpPr>
            <p:cNvPr id="195" name="Rectangle"/>
            <p:cNvSpPr/>
            <p:nvPr/>
          </p:nvSpPr>
          <p:spPr>
            <a:xfrm>
              <a:off x="-1" y="-1"/>
              <a:ext cx="3312623" cy="445908"/>
            </a:xfrm>
            <a:prstGeom prst="rect">
              <a:avLst/>
            </a:prstGeom>
            <a:solidFill>
              <a:srgbClr val="B4CC82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196" name="Occitanie, Montpellier"/>
            <p:cNvSpPr txBox="1"/>
            <p:nvPr/>
          </p:nvSpPr>
          <p:spPr>
            <a:xfrm>
              <a:off x="12699" y="79410"/>
              <a:ext cx="3287223" cy="287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Occitanie, Montpellier</a:t>
              </a:r>
            </a:p>
          </p:txBody>
        </p:sp>
      </p:grpSp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9476" y="4343872"/>
            <a:ext cx="3649761" cy="172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4006" y="4343872"/>
            <a:ext cx="970967" cy="388389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University of Caen Lower Normandy:…"/>
          <p:cNvSpPr txBox="1"/>
          <p:nvPr/>
        </p:nvSpPr>
        <p:spPr>
          <a:xfrm>
            <a:off x="124125" y="3312206"/>
            <a:ext cx="3800463" cy="478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29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pPr/>
            <a:r>
              <a:t>University of Caen Lower Normandy:</a:t>
            </a:r>
          </a:p>
          <a:p>
            <a:pPr lvl="1"/>
            <a:r>
              <a:t>Bachelor's degree (BSc) : Software Engineering</a:t>
            </a:r>
          </a:p>
        </p:txBody>
      </p:sp>
      <p:sp>
        <p:nvSpPr>
          <p:cNvPr id="201" name="Montpellier 2 University:…"/>
          <p:cNvSpPr txBox="1"/>
          <p:nvPr/>
        </p:nvSpPr>
        <p:spPr>
          <a:xfrm>
            <a:off x="4607014" y="3312206"/>
            <a:ext cx="4105684" cy="478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29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pPr/>
            <a:r>
              <a:t>Montpellier 2 University:</a:t>
            </a:r>
          </a:p>
          <a:p>
            <a:pPr lvl="1"/>
            <a:r>
              <a:t>Master's degree (MSc) : 3D Engine and AI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18358" y="4343872"/>
            <a:ext cx="3082998" cy="2312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4263" y="4442554"/>
            <a:ext cx="875045" cy="478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ork Experience 1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Work Experience </a:t>
            </a:r>
            <a:r>
              <a:t>- France</a:t>
            </a:r>
          </a:p>
        </p:txBody>
      </p:sp>
      <p:sp>
        <p:nvSpPr>
          <p:cNvPr id="208" name="Line"/>
          <p:cNvSpPr/>
          <p:nvPr/>
        </p:nvSpPr>
        <p:spPr>
          <a:xfrm>
            <a:off x="436416" y="2020911"/>
            <a:ext cx="8333780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09" name="Line"/>
          <p:cNvSpPr/>
          <p:nvPr/>
        </p:nvSpPr>
        <p:spPr>
          <a:xfrm flipV="1">
            <a:off x="451274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10" name="Line"/>
          <p:cNvSpPr/>
          <p:nvPr/>
        </p:nvSpPr>
        <p:spPr>
          <a:xfrm flipV="1">
            <a:off x="318090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11" name="Line"/>
          <p:cNvSpPr/>
          <p:nvPr/>
        </p:nvSpPr>
        <p:spPr>
          <a:xfrm flipV="1">
            <a:off x="1816089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12" name="2009"/>
          <p:cNvSpPr txBox="1"/>
          <p:nvPr/>
        </p:nvSpPr>
        <p:spPr>
          <a:xfrm>
            <a:off x="3090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2009</a:t>
            </a:r>
          </a:p>
        </p:txBody>
      </p:sp>
      <p:sp>
        <p:nvSpPr>
          <p:cNvPr id="213" name="2010"/>
          <p:cNvSpPr txBox="1"/>
          <p:nvPr/>
        </p:nvSpPr>
        <p:spPr>
          <a:xfrm>
            <a:off x="167008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2010</a:t>
            </a:r>
          </a:p>
        </p:txBody>
      </p:sp>
      <p:sp>
        <p:nvSpPr>
          <p:cNvPr id="214" name="2011"/>
          <p:cNvSpPr txBox="1"/>
          <p:nvPr/>
        </p:nvSpPr>
        <p:spPr>
          <a:xfrm>
            <a:off x="3029120" y="1852034"/>
            <a:ext cx="30356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2011</a:t>
            </a:r>
          </a:p>
        </p:txBody>
      </p:sp>
      <p:sp>
        <p:nvSpPr>
          <p:cNvPr id="215" name="Line"/>
          <p:cNvSpPr/>
          <p:nvPr/>
        </p:nvSpPr>
        <p:spPr>
          <a:xfrm flipV="1">
            <a:off x="591053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16" name="Line"/>
          <p:cNvSpPr/>
          <p:nvPr/>
        </p:nvSpPr>
        <p:spPr>
          <a:xfrm flipV="1">
            <a:off x="4545720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17" name="2012"/>
          <p:cNvSpPr txBox="1"/>
          <p:nvPr/>
        </p:nvSpPr>
        <p:spPr>
          <a:xfrm>
            <a:off x="438439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218" name="2013"/>
          <p:cNvSpPr txBox="1"/>
          <p:nvPr/>
        </p:nvSpPr>
        <p:spPr>
          <a:xfrm>
            <a:off x="57434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2013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7340123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20" name="2014"/>
          <p:cNvSpPr txBox="1"/>
          <p:nvPr/>
        </p:nvSpPr>
        <p:spPr>
          <a:xfrm>
            <a:off x="718645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221" name="Line"/>
          <p:cNvSpPr/>
          <p:nvPr/>
        </p:nvSpPr>
        <p:spPr>
          <a:xfrm flipV="1">
            <a:off x="4545720" y="2190989"/>
            <a:ext cx="2" cy="465798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grpSp>
        <p:nvGrpSpPr>
          <p:cNvPr id="224" name="Adapt Unigine on macOS/iOS/Android"/>
          <p:cNvGrpSpPr/>
          <p:nvPr/>
        </p:nvGrpSpPr>
        <p:grpSpPr>
          <a:xfrm>
            <a:off x="489435" y="2378124"/>
            <a:ext cx="2096678" cy="391222"/>
            <a:chOff x="0" y="0"/>
            <a:chExt cx="2096676" cy="391221"/>
          </a:xfrm>
        </p:grpSpPr>
        <p:sp>
          <p:nvSpPr>
            <p:cNvPr id="222" name="Rectangle"/>
            <p:cNvSpPr/>
            <p:nvPr/>
          </p:nvSpPr>
          <p:spPr>
            <a:xfrm>
              <a:off x="-1" y="-1"/>
              <a:ext cx="2096678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23" name="Adapted Unigine – 3D Game engine macOS/iOS/Android"/>
            <p:cNvSpPr txBox="1"/>
            <p:nvPr/>
          </p:nvSpPr>
          <p:spPr>
            <a:xfrm>
              <a:off x="12699" y="12889"/>
              <a:ext cx="2071278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  <a:r>
                <a:t>Adapt</a:t>
              </a:r>
              <a:r>
                <a:t>ed</a:t>
              </a:r>
              <a:r>
                <a:t> Unigine</a:t>
              </a:r>
              <a:r>
                <a:t> – 3D Game engine</a:t>
              </a:r>
              <a:r>
                <a:t> macOS/iOS/Android</a:t>
              </a:r>
            </a:p>
          </p:txBody>
        </p:sp>
      </p:grpSp>
      <p:grpSp>
        <p:nvGrpSpPr>
          <p:cNvPr id="227" name="Game iOS/Android developments"/>
          <p:cNvGrpSpPr/>
          <p:nvPr/>
        </p:nvGrpSpPr>
        <p:grpSpPr>
          <a:xfrm>
            <a:off x="2376470" y="3778467"/>
            <a:ext cx="2096677" cy="391221"/>
            <a:chOff x="0" y="0"/>
            <a:chExt cx="2096676" cy="391220"/>
          </a:xfrm>
        </p:grpSpPr>
        <p:sp>
          <p:nvSpPr>
            <p:cNvPr id="225" name="Rectangle"/>
            <p:cNvSpPr/>
            <p:nvPr/>
          </p:nvSpPr>
          <p:spPr>
            <a:xfrm>
              <a:off x="-1" y="-1"/>
              <a:ext cx="2096678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26" name="Developed Games for  iOS/Android"/>
            <p:cNvSpPr txBox="1"/>
            <p:nvPr/>
          </p:nvSpPr>
          <p:spPr>
            <a:xfrm>
              <a:off x="12699" y="82738"/>
              <a:ext cx="2071278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Developed Games for  iOS/Android</a:t>
              </a:r>
            </a:p>
          </p:txBody>
        </p:sp>
      </p:grpSp>
      <p:grpSp>
        <p:nvGrpSpPr>
          <p:cNvPr id="230" name="Plugin System for Unigine"/>
          <p:cNvGrpSpPr/>
          <p:nvPr/>
        </p:nvGrpSpPr>
        <p:grpSpPr>
          <a:xfrm>
            <a:off x="1709209" y="3047930"/>
            <a:ext cx="1471699" cy="391221"/>
            <a:chOff x="0" y="0"/>
            <a:chExt cx="1471698" cy="391220"/>
          </a:xfrm>
        </p:grpSpPr>
        <p:sp>
          <p:nvSpPr>
            <p:cNvPr id="228" name="Rectangle"/>
            <p:cNvSpPr/>
            <p:nvPr/>
          </p:nvSpPr>
          <p:spPr>
            <a:xfrm>
              <a:off x="-1" y="-1"/>
              <a:ext cx="1471700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29" name="Implemented Plugin System for Unigine"/>
            <p:cNvSpPr txBox="1"/>
            <p:nvPr/>
          </p:nvSpPr>
          <p:spPr>
            <a:xfrm>
              <a:off x="12699" y="12888"/>
              <a:ext cx="1446300" cy="36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Implemented Plugin System for Unigine</a:t>
              </a:r>
            </a:p>
          </p:txBody>
        </p:sp>
      </p:grp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0886" y="4607507"/>
            <a:ext cx="609104" cy="609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9627" y="4607507"/>
            <a:ext cx="609103" cy="609103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ACTIPLAY/CONCOURMANIA"/>
          <p:cNvSpPr txBox="1"/>
          <p:nvPr/>
        </p:nvSpPr>
        <p:spPr>
          <a:xfrm>
            <a:off x="40299" y="6389983"/>
            <a:ext cx="4428223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ACTIPLAY/CONCOURMANIA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ork Experience 1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Work Experience </a:t>
            </a:r>
            <a:r>
              <a:t>- France</a:t>
            </a:r>
          </a:p>
        </p:txBody>
      </p:sp>
      <p:sp>
        <p:nvSpPr>
          <p:cNvPr id="238" name="Line"/>
          <p:cNvSpPr/>
          <p:nvPr/>
        </p:nvSpPr>
        <p:spPr>
          <a:xfrm>
            <a:off x="436416" y="2020911"/>
            <a:ext cx="8333780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39" name="Line"/>
          <p:cNvSpPr/>
          <p:nvPr/>
        </p:nvSpPr>
        <p:spPr>
          <a:xfrm flipV="1">
            <a:off x="451274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40" name="Line"/>
          <p:cNvSpPr/>
          <p:nvPr/>
        </p:nvSpPr>
        <p:spPr>
          <a:xfrm flipV="1">
            <a:off x="318090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41" name="Line"/>
          <p:cNvSpPr/>
          <p:nvPr/>
        </p:nvSpPr>
        <p:spPr>
          <a:xfrm flipV="1">
            <a:off x="1816089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42" name="2009"/>
          <p:cNvSpPr txBox="1"/>
          <p:nvPr/>
        </p:nvSpPr>
        <p:spPr>
          <a:xfrm>
            <a:off x="3090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2009</a:t>
            </a:r>
          </a:p>
        </p:txBody>
      </p:sp>
      <p:sp>
        <p:nvSpPr>
          <p:cNvPr id="243" name="2010"/>
          <p:cNvSpPr txBox="1"/>
          <p:nvPr/>
        </p:nvSpPr>
        <p:spPr>
          <a:xfrm>
            <a:off x="167008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2010</a:t>
            </a:r>
          </a:p>
        </p:txBody>
      </p:sp>
      <p:sp>
        <p:nvSpPr>
          <p:cNvPr id="244" name="2011"/>
          <p:cNvSpPr txBox="1"/>
          <p:nvPr/>
        </p:nvSpPr>
        <p:spPr>
          <a:xfrm>
            <a:off x="3029120" y="1852034"/>
            <a:ext cx="30356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2011</a:t>
            </a:r>
          </a:p>
        </p:txBody>
      </p:sp>
      <p:sp>
        <p:nvSpPr>
          <p:cNvPr id="245" name="Line"/>
          <p:cNvSpPr/>
          <p:nvPr/>
        </p:nvSpPr>
        <p:spPr>
          <a:xfrm flipV="1">
            <a:off x="591053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46" name="Line"/>
          <p:cNvSpPr/>
          <p:nvPr/>
        </p:nvSpPr>
        <p:spPr>
          <a:xfrm flipV="1">
            <a:off x="4545720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47" name="2012"/>
          <p:cNvSpPr txBox="1"/>
          <p:nvPr/>
        </p:nvSpPr>
        <p:spPr>
          <a:xfrm>
            <a:off x="438439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248" name="2013"/>
          <p:cNvSpPr txBox="1"/>
          <p:nvPr/>
        </p:nvSpPr>
        <p:spPr>
          <a:xfrm>
            <a:off x="57434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2013</a:t>
            </a:r>
          </a:p>
        </p:txBody>
      </p:sp>
      <p:sp>
        <p:nvSpPr>
          <p:cNvPr id="249" name="Line"/>
          <p:cNvSpPr/>
          <p:nvPr/>
        </p:nvSpPr>
        <p:spPr>
          <a:xfrm flipV="1">
            <a:off x="7340123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50" name="2014"/>
          <p:cNvSpPr txBox="1"/>
          <p:nvPr/>
        </p:nvSpPr>
        <p:spPr>
          <a:xfrm>
            <a:off x="718645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2014</a:t>
            </a:r>
          </a:p>
        </p:txBody>
      </p:sp>
      <p:grpSp>
        <p:nvGrpSpPr>
          <p:cNvPr id="253" name="Adapt Unigine on macOS/iOS/Android"/>
          <p:cNvGrpSpPr/>
          <p:nvPr/>
        </p:nvGrpSpPr>
        <p:grpSpPr>
          <a:xfrm>
            <a:off x="489435" y="2378124"/>
            <a:ext cx="2096678" cy="391222"/>
            <a:chOff x="0" y="0"/>
            <a:chExt cx="2096676" cy="391221"/>
          </a:xfrm>
        </p:grpSpPr>
        <p:sp>
          <p:nvSpPr>
            <p:cNvPr id="251" name="Rectangle"/>
            <p:cNvSpPr/>
            <p:nvPr/>
          </p:nvSpPr>
          <p:spPr>
            <a:xfrm>
              <a:off x="-1" y="-1"/>
              <a:ext cx="2096678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52" name="Adapted Unigine – 3D Game engine macOS/iOS/Android"/>
            <p:cNvSpPr txBox="1"/>
            <p:nvPr/>
          </p:nvSpPr>
          <p:spPr>
            <a:xfrm>
              <a:off x="12699" y="12889"/>
              <a:ext cx="2071278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Adapted Unigine – 3D Game engine macOS/iOS/Android</a:t>
              </a:r>
            </a:p>
          </p:txBody>
        </p:sp>
      </p:grpSp>
      <p:grpSp>
        <p:nvGrpSpPr>
          <p:cNvPr id="256" name="Game iOS/Android developments"/>
          <p:cNvGrpSpPr/>
          <p:nvPr/>
        </p:nvGrpSpPr>
        <p:grpSpPr>
          <a:xfrm>
            <a:off x="2376470" y="3778467"/>
            <a:ext cx="2096677" cy="391221"/>
            <a:chOff x="0" y="0"/>
            <a:chExt cx="2096676" cy="391220"/>
          </a:xfrm>
        </p:grpSpPr>
        <p:sp>
          <p:nvSpPr>
            <p:cNvPr id="254" name="Rectangle"/>
            <p:cNvSpPr/>
            <p:nvPr/>
          </p:nvSpPr>
          <p:spPr>
            <a:xfrm>
              <a:off x="-1" y="-1"/>
              <a:ext cx="2096678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55" name="Developed Games for  iOS/Android"/>
            <p:cNvSpPr txBox="1"/>
            <p:nvPr/>
          </p:nvSpPr>
          <p:spPr>
            <a:xfrm>
              <a:off x="12699" y="82738"/>
              <a:ext cx="2071278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Developed Games for  iOS/Android</a:t>
              </a:r>
            </a:p>
          </p:txBody>
        </p:sp>
      </p:grpSp>
      <p:grpSp>
        <p:nvGrpSpPr>
          <p:cNvPr id="259" name="Adapt Unigine to WebGL">
            <a:hlinkClick r:id="rId3" invalidUrl="" action="" tgtFrame="" tooltip="" history="1" highlightClick="0" endSnd="0"/>
          </p:cNvPr>
          <p:cNvGrpSpPr/>
          <p:nvPr/>
        </p:nvGrpSpPr>
        <p:grpSpPr>
          <a:xfrm>
            <a:off x="5147821" y="3778467"/>
            <a:ext cx="1498567" cy="391221"/>
            <a:chOff x="0" y="0"/>
            <a:chExt cx="1498565" cy="391220"/>
          </a:xfrm>
        </p:grpSpPr>
        <p:sp>
          <p:nvSpPr>
            <p:cNvPr id="257" name="Rectangle"/>
            <p:cNvSpPr/>
            <p:nvPr/>
          </p:nvSpPr>
          <p:spPr>
            <a:xfrm>
              <a:off x="0" y="-1"/>
              <a:ext cx="1498566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58" name="Converted Unigine to WebGL"/>
            <p:cNvSpPr txBox="1"/>
            <p:nvPr/>
          </p:nvSpPr>
          <p:spPr>
            <a:xfrm>
              <a:off x="12700" y="12888"/>
              <a:ext cx="1473166" cy="36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Converted Unigine to WebGL</a:t>
              </a:r>
            </a:p>
          </p:txBody>
        </p:sp>
      </p:grpSp>
      <p:grpSp>
        <p:nvGrpSpPr>
          <p:cNvPr id="262" name="IDE to create 3D Shop">
            <a:hlinkClick r:id="rId4" invalidUrl="" action="" tgtFrame="" tooltip="" history="1" highlightClick="0" endSnd="0"/>
          </p:cNvPr>
          <p:cNvGrpSpPr/>
          <p:nvPr/>
        </p:nvGrpSpPr>
        <p:grpSpPr>
          <a:xfrm>
            <a:off x="4618297" y="2378124"/>
            <a:ext cx="3149169" cy="391222"/>
            <a:chOff x="0" y="0"/>
            <a:chExt cx="3149168" cy="391221"/>
          </a:xfrm>
        </p:grpSpPr>
        <p:sp>
          <p:nvSpPr>
            <p:cNvPr id="260" name="Rectangle"/>
            <p:cNvSpPr/>
            <p:nvPr/>
          </p:nvSpPr>
          <p:spPr>
            <a:xfrm>
              <a:off x="-1" y="-1"/>
              <a:ext cx="3149170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61" name="Developed IDE to create Virtual 3D Shop"/>
            <p:cNvSpPr txBox="1"/>
            <p:nvPr/>
          </p:nvSpPr>
          <p:spPr>
            <a:xfrm>
              <a:off x="12699" y="82739"/>
              <a:ext cx="3123770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Developed IDE to create Virtual 3D Shop</a:t>
              </a:r>
            </a:p>
          </p:txBody>
        </p:sp>
      </p:grpSp>
      <p:grpSp>
        <p:nvGrpSpPr>
          <p:cNvPr id="265" name="Plugin System for Unigine"/>
          <p:cNvGrpSpPr/>
          <p:nvPr/>
        </p:nvGrpSpPr>
        <p:grpSpPr>
          <a:xfrm>
            <a:off x="1709209" y="3047930"/>
            <a:ext cx="1471699" cy="391221"/>
            <a:chOff x="0" y="0"/>
            <a:chExt cx="1471698" cy="391220"/>
          </a:xfrm>
        </p:grpSpPr>
        <p:sp>
          <p:nvSpPr>
            <p:cNvPr id="263" name="Rectangle"/>
            <p:cNvSpPr/>
            <p:nvPr/>
          </p:nvSpPr>
          <p:spPr>
            <a:xfrm>
              <a:off x="-1" y="-1"/>
              <a:ext cx="1471700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64" name="Implemented Plugin System for Unigine"/>
            <p:cNvSpPr txBox="1"/>
            <p:nvPr/>
          </p:nvSpPr>
          <p:spPr>
            <a:xfrm>
              <a:off x="12699" y="12888"/>
              <a:ext cx="1446300" cy="36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Implemented Plugin System for Unigine</a:t>
              </a:r>
            </a:p>
          </p:txBody>
        </p:sp>
      </p:grpSp>
      <p:pic>
        <p:nvPicPr>
          <p:cNvPr id="2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50886" y="4607507"/>
            <a:ext cx="609104" cy="609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9627" y="4607507"/>
            <a:ext cx="609103" cy="60910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"/>
          <p:cNvSpPr/>
          <p:nvPr/>
        </p:nvSpPr>
        <p:spPr>
          <a:xfrm flipV="1">
            <a:off x="4545720" y="2190989"/>
            <a:ext cx="2" cy="4657983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grpSp>
        <p:nvGrpSpPr>
          <p:cNvPr id="271" name="K3D Player for iOS/Android">
            <a:hlinkClick r:id="rId7" invalidUrl="" action="" tgtFrame="" tooltip="" history="1" highlightClick="0" endSnd="0"/>
          </p:cNvPr>
          <p:cNvGrpSpPr/>
          <p:nvPr/>
        </p:nvGrpSpPr>
        <p:grpSpPr>
          <a:xfrm>
            <a:off x="4618297" y="3078296"/>
            <a:ext cx="3149169" cy="391221"/>
            <a:chOff x="0" y="0"/>
            <a:chExt cx="3149168" cy="391220"/>
          </a:xfrm>
        </p:grpSpPr>
        <p:sp>
          <p:nvSpPr>
            <p:cNvPr id="269" name="Rectangle"/>
            <p:cNvSpPr/>
            <p:nvPr/>
          </p:nvSpPr>
          <p:spPr>
            <a:xfrm>
              <a:off x="-1" y="-1"/>
              <a:ext cx="3149170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70" name="Developed 3D Player for iOS/Android"/>
            <p:cNvSpPr txBox="1"/>
            <p:nvPr/>
          </p:nvSpPr>
          <p:spPr>
            <a:xfrm>
              <a:off x="12699" y="82738"/>
              <a:ext cx="3123770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Developed 3D Player for iOS/Android</a:t>
              </a:r>
            </a:p>
          </p:txBody>
        </p:sp>
      </p:grpSp>
      <p:sp>
        <p:nvSpPr>
          <p:cNvPr id="272" name="ACTIPLAY/CONCOURMANIA"/>
          <p:cNvSpPr txBox="1"/>
          <p:nvPr/>
        </p:nvSpPr>
        <p:spPr>
          <a:xfrm>
            <a:off x="40299" y="6389983"/>
            <a:ext cx="4428223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ACTIPLAY/CONCOURMANIA</a:t>
            </a:r>
          </a:p>
        </p:txBody>
      </p:sp>
      <p:sp>
        <p:nvSpPr>
          <p:cNvPr id="273" name="ACTISKU/KLEE3D"/>
          <p:cNvSpPr txBox="1"/>
          <p:nvPr/>
        </p:nvSpPr>
        <p:spPr>
          <a:xfrm>
            <a:off x="4622922" y="6389983"/>
            <a:ext cx="4428221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ACTISKU/KLEE3D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Work Experience 2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Work Experience </a:t>
            </a:r>
            <a:r>
              <a:t>- California</a:t>
            </a:r>
          </a:p>
        </p:txBody>
      </p:sp>
      <p:sp>
        <p:nvSpPr>
          <p:cNvPr id="278" name="Line"/>
          <p:cNvSpPr/>
          <p:nvPr/>
        </p:nvSpPr>
        <p:spPr>
          <a:xfrm>
            <a:off x="436416" y="2020911"/>
            <a:ext cx="838517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79" name="Line"/>
          <p:cNvSpPr/>
          <p:nvPr/>
        </p:nvSpPr>
        <p:spPr>
          <a:xfrm flipV="1">
            <a:off x="451274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80" name="Line"/>
          <p:cNvSpPr/>
          <p:nvPr/>
        </p:nvSpPr>
        <p:spPr>
          <a:xfrm flipV="1">
            <a:off x="318090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81" name="Line"/>
          <p:cNvSpPr/>
          <p:nvPr/>
        </p:nvSpPr>
        <p:spPr>
          <a:xfrm flipV="1">
            <a:off x="1816089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82" name="2015"/>
          <p:cNvSpPr txBox="1"/>
          <p:nvPr/>
        </p:nvSpPr>
        <p:spPr>
          <a:xfrm>
            <a:off x="3090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283" name="2016"/>
          <p:cNvSpPr txBox="1"/>
          <p:nvPr/>
        </p:nvSpPr>
        <p:spPr>
          <a:xfrm>
            <a:off x="167008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284" name="2017"/>
          <p:cNvSpPr txBox="1"/>
          <p:nvPr/>
        </p:nvSpPr>
        <p:spPr>
          <a:xfrm>
            <a:off x="302912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285" name="Line"/>
          <p:cNvSpPr/>
          <p:nvPr/>
        </p:nvSpPr>
        <p:spPr>
          <a:xfrm flipV="1">
            <a:off x="591053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86" name="Line"/>
          <p:cNvSpPr/>
          <p:nvPr/>
        </p:nvSpPr>
        <p:spPr>
          <a:xfrm flipV="1">
            <a:off x="4545720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287" name="2018"/>
          <p:cNvSpPr txBox="1"/>
          <p:nvPr/>
        </p:nvSpPr>
        <p:spPr>
          <a:xfrm>
            <a:off x="438439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2018</a:t>
            </a:r>
          </a:p>
        </p:txBody>
      </p:sp>
      <p:sp>
        <p:nvSpPr>
          <p:cNvPr id="288" name="2019"/>
          <p:cNvSpPr txBox="1"/>
          <p:nvPr/>
        </p:nvSpPr>
        <p:spPr>
          <a:xfrm>
            <a:off x="57434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2019</a:t>
            </a:r>
          </a:p>
        </p:txBody>
      </p:sp>
      <p:grpSp>
        <p:nvGrpSpPr>
          <p:cNvPr id="291" name="AR SDK"/>
          <p:cNvGrpSpPr/>
          <p:nvPr/>
        </p:nvGrpSpPr>
        <p:grpSpPr>
          <a:xfrm>
            <a:off x="483086" y="2392639"/>
            <a:ext cx="1278396" cy="391222"/>
            <a:chOff x="0" y="0"/>
            <a:chExt cx="1278395" cy="391220"/>
          </a:xfrm>
        </p:grpSpPr>
        <p:sp>
          <p:nvSpPr>
            <p:cNvPr id="289" name="Rectangle"/>
            <p:cNvSpPr/>
            <p:nvPr/>
          </p:nvSpPr>
          <p:spPr>
            <a:xfrm>
              <a:off x="-1" y="-1"/>
              <a:ext cx="127839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90" name="AR SDK"/>
            <p:cNvSpPr txBox="1"/>
            <p:nvPr/>
          </p:nvSpPr>
          <p:spPr>
            <a:xfrm>
              <a:off x="12699" y="82738"/>
              <a:ext cx="125299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AR SDK </a:t>
              </a:r>
            </a:p>
          </p:txBody>
        </p:sp>
      </p:grpSp>
      <p:grpSp>
        <p:nvGrpSpPr>
          <p:cNvPr id="294" name="Mixed Reality Prototype"/>
          <p:cNvGrpSpPr/>
          <p:nvPr/>
        </p:nvGrpSpPr>
        <p:grpSpPr>
          <a:xfrm>
            <a:off x="903715" y="2873289"/>
            <a:ext cx="862371" cy="391222"/>
            <a:chOff x="0" y="0"/>
            <a:chExt cx="862370" cy="391221"/>
          </a:xfrm>
        </p:grpSpPr>
        <p:sp>
          <p:nvSpPr>
            <p:cNvPr id="292" name="Rectangle"/>
            <p:cNvSpPr/>
            <p:nvPr/>
          </p:nvSpPr>
          <p:spPr>
            <a:xfrm>
              <a:off x="-1" y="-1"/>
              <a:ext cx="862372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93" name="Mixed Reality Prototype"/>
            <p:cNvSpPr txBox="1"/>
            <p:nvPr/>
          </p:nvSpPr>
          <p:spPr>
            <a:xfrm>
              <a:off x="12699" y="12889"/>
              <a:ext cx="836972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Mixed Reality Prototype</a:t>
              </a:r>
            </a:p>
          </p:txBody>
        </p:sp>
      </p:grpSp>
      <p:grpSp>
        <p:nvGrpSpPr>
          <p:cNvPr id="297" name="3D Virtual Assistant"/>
          <p:cNvGrpSpPr/>
          <p:nvPr/>
        </p:nvGrpSpPr>
        <p:grpSpPr>
          <a:xfrm>
            <a:off x="1304612" y="3353941"/>
            <a:ext cx="1278396" cy="391221"/>
            <a:chOff x="0" y="0"/>
            <a:chExt cx="1278395" cy="391220"/>
          </a:xfrm>
        </p:grpSpPr>
        <p:sp>
          <p:nvSpPr>
            <p:cNvPr id="295" name="Rectangle"/>
            <p:cNvSpPr/>
            <p:nvPr/>
          </p:nvSpPr>
          <p:spPr>
            <a:xfrm>
              <a:off x="-1" y="-1"/>
              <a:ext cx="127839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296" name="3D Virtual Assistant"/>
            <p:cNvSpPr txBox="1"/>
            <p:nvPr/>
          </p:nvSpPr>
          <p:spPr>
            <a:xfrm>
              <a:off x="12699" y="82738"/>
              <a:ext cx="125299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3D Virtual Assistant</a:t>
              </a:r>
            </a:p>
          </p:txBody>
        </p:sp>
      </p:grpSp>
      <p:sp>
        <p:nvSpPr>
          <p:cNvPr id="298" name="Android / Java…"/>
          <p:cNvSpPr txBox="1"/>
          <p:nvPr/>
        </p:nvSpPr>
        <p:spPr>
          <a:xfrm>
            <a:off x="1898692" y="2442818"/>
            <a:ext cx="2887254" cy="29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99" name="C++/Java…"/>
          <p:cNvSpPr txBox="1"/>
          <p:nvPr/>
        </p:nvSpPr>
        <p:spPr>
          <a:xfrm>
            <a:off x="1898692" y="2872669"/>
            <a:ext cx="2887254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C++/Java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Oculus/Ge</a:t>
            </a:r>
            <a:r>
              <a:t>a</a:t>
            </a:r>
            <a:r>
              <a:t>rVR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Aruco/OpenCV</a:t>
            </a:r>
          </a:p>
        </p:txBody>
      </p:sp>
      <p:sp>
        <p:nvSpPr>
          <p:cNvPr id="300" name="Unity/Faceshift…"/>
          <p:cNvSpPr txBox="1"/>
          <p:nvPr/>
        </p:nvSpPr>
        <p:spPr>
          <a:xfrm>
            <a:off x="2660692" y="3353607"/>
            <a:ext cx="2887254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01" name="SAMSUNG  RESEARCH AMERICA"/>
          <p:cNvSpPr txBox="1"/>
          <p:nvPr/>
        </p:nvSpPr>
        <p:spPr>
          <a:xfrm>
            <a:off x="1599063" y="6389983"/>
            <a:ext cx="5187048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SRA – Computer Vision Team</a:t>
            </a:r>
          </a:p>
        </p:txBody>
      </p:sp>
      <p:sp>
        <p:nvSpPr>
          <p:cNvPr id="302" name="Line"/>
          <p:cNvSpPr/>
          <p:nvPr/>
        </p:nvSpPr>
        <p:spPr>
          <a:xfrm flipV="1">
            <a:off x="8479990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03" name="Line"/>
          <p:cNvSpPr/>
          <p:nvPr/>
        </p:nvSpPr>
        <p:spPr>
          <a:xfrm flipV="1">
            <a:off x="7115174" y="2017414"/>
            <a:ext cx="3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04" name="2020"/>
          <p:cNvSpPr txBox="1"/>
          <p:nvPr/>
        </p:nvSpPr>
        <p:spPr>
          <a:xfrm>
            <a:off x="6961505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305" name="2021"/>
          <p:cNvSpPr txBox="1"/>
          <p:nvPr/>
        </p:nvSpPr>
        <p:spPr>
          <a:xfrm>
            <a:off x="830711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Work Experience 2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Work Experience </a:t>
            </a:r>
            <a:r>
              <a:t>- California</a:t>
            </a:r>
          </a:p>
        </p:txBody>
      </p:sp>
      <p:grpSp>
        <p:nvGrpSpPr>
          <p:cNvPr id="312" name="AR SDK"/>
          <p:cNvGrpSpPr/>
          <p:nvPr/>
        </p:nvGrpSpPr>
        <p:grpSpPr>
          <a:xfrm>
            <a:off x="483086" y="2392639"/>
            <a:ext cx="1278396" cy="391222"/>
            <a:chOff x="0" y="0"/>
            <a:chExt cx="1278395" cy="391220"/>
          </a:xfrm>
        </p:grpSpPr>
        <p:sp>
          <p:nvSpPr>
            <p:cNvPr id="310" name="Rectangle"/>
            <p:cNvSpPr/>
            <p:nvPr/>
          </p:nvSpPr>
          <p:spPr>
            <a:xfrm>
              <a:off x="-1" y="-1"/>
              <a:ext cx="127839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11" name="AR SDK"/>
            <p:cNvSpPr txBox="1"/>
            <p:nvPr/>
          </p:nvSpPr>
          <p:spPr>
            <a:xfrm>
              <a:off x="12699" y="82738"/>
              <a:ext cx="125299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AR SDK </a:t>
              </a:r>
            </a:p>
          </p:txBody>
        </p:sp>
      </p:grpSp>
      <p:grpSp>
        <p:nvGrpSpPr>
          <p:cNvPr id="315" name="Computer Vision API : Bixby Vision"/>
          <p:cNvGrpSpPr/>
          <p:nvPr/>
        </p:nvGrpSpPr>
        <p:grpSpPr>
          <a:xfrm>
            <a:off x="2474646" y="3834591"/>
            <a:ext cx="1900448" cy="391222"/>
            <a:chOff x="0" y="0"/>
            <a:chExt cx="1900446" cy="391221"/>
          </a:xfrm>
        </p:grpSpPr>
        <p:sp>
          <p:nvSpPr>
            <p:cNvPr id="313" name="Rectangle"/>
            <p:cNvSpPr/>
            <p:nvPr/>
          </p:nvSpPr>
          <p:spPr>
            <a:xfrm>
              <a:off x="0" y="-1"/>
              <a:ext cx="1900447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>
                  <a:satOff val="-39716"/>
                  <a:lumOff val="-13294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14" name="Computer Vision API : Bixby Vision"/>
            <p:cNvSpPr txBox="1"/>
            <p:nvPr/>
          </p:nvSpPr>
          <p:spPr>
            <a:xfrm>
              <a:off x="12700" y="12889"/>
              <a:ext cx="1875047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Computer Vision API : Bixby Vision</a:t>
              </a:r>
            </a:p>
          </p:txBody>
        </p:sp>
      </p:grpSp>
      <p:grpSp>
        <p:nvGrpSpPr>
          <p:cNvPr id="318" name="Mixed Reality Prototype"/>
          <p:cNvGrpSpPr/>
          <p:nvPr/>
        </p:nvGrpSpPr>
        <p:grpSpPr>
          <a:xfrm>
            <a:off x="903715" y="2873289"/>
            <a:ext cx="862371" cy="391222"/>
            <a:chOff x="0" y="0"/>
            <a:chExt cx="862370" cy="391221"/>
          </a:xfrm>
        </p:grpSpPr>
        <p:sp>
          <p:nvSpPr>
            <p:cNvPr id="316" name="Rectangle"/>
            <p:cNvSpPr/>
            <p:nvPr/>
          </p:nvSpPr>
          <p:spPr>
            <a:xfrm>
              <a:off x="-1" y="-1"/>
              <a:ext cx="862372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17" name="Mixed Reality Prototype"/>
            <p:cNvSpPr txBox="1"/>
            <p:nvPr/>
          </p:nvSpPr>
          <p:spPr>
            <a:xfrm>
              <a:off x="12699" y="12889"/>
              <a:ext cx="836972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Mixed Reality Prototype</a:t>
              </a:r>
            </a:p>
          </p:txBody>
        </p:sp>
      </p:grpSp>
      <p:grpSp>
        <p:nvGrpSpPr>
          <p:cNvPr id="321" name="3D Virtual Assistant"/>
          <p:cNvGrpSpPr/>
          <p:nvPr/>
        </p:nvGrpSpPr>
        <p:grpSpPr>
          <a:xfrm>
            <a:off x="1304612" y="3353941"/>
            <a:ext cx="1278396" cy="391221"/>
            <a:chOff x="0" y="0"/>
            <a:chExt cx="1278395" cy="391220"/>
          </a:xfrm>
        </p:grpSpPr>
        <p:sp>
          <p:nvSpPr>
            <p:cNvPr id="319" name="Rectangle"/>
            <p:cNvSpPr/>
            <p:nvPr/>
          </p:nvSpPr>
          <p:spPr>
            <a:xfrm>
              <a:off x="-1" y="-1"/>
              <a:ext cx="127839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20" name="3D Virtual Assistant"/>
            <p:cNvSpPr txBox="1"/>
            <p:nvPr/>
          </p:nvSpPr>
          <p:spPr>
            <a:xfrm>
              <a:off x="12699" y="82738"/>
              <a:ext cx="125299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3D Virtual Assistant</a:t>
              </a:r>
            </a:p>
          </p:txBody>
        </p:sp>
      </p:grpSp>
      <p:sp>
        <p:nvSpPr>
          <p:cNvPr id="322" name="Android / Java…"/>
          <p:cNvSpPr txBox="1"/>
          <p:nvPr/>
        </p:nvSpPr>
        <p:spPr>
          <a:xfrm>
            <a:off x="1898692" y="2442818"/>
            <a:ext cx="2887254" cy="29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323" name="C++/Java…"/>
          <p:cNvSpPr txBox="1"/>
          <p:nvPr/>
        </p:nvSpPr>
        <p:spPr>
          <a:xfrm>
            <a:off x="1898692" y="2872669"/>
            <a:ext cx="2887254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C++/Java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Oculus/Ge</a:t>
            </a:r>
            <a:r>
              <a:t>a</a:t>
            </a:r>
            <a:r>
              <a:t>rVR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Aruco/OpenCV</a:t>
            </a:r>
          </a:p>
        </p:txBody>
      </p:sp>
      <p:sp>
        <p:nvSpPr>
          <p:cNvPr id="324" name="Unity/Faceshift…"/>
          <p:cNvSpPr txBox="1"/>
          <p:nvPr/>
        </p:nvSpPr>
        <p:spPr>
          <a:xfrm>
            <a:off x="2660692" y="3353607"/>
            <a:ext cx="2887254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25" name="Lead Developer…"/>
          <p:cNvSpPr txBox="1"/>
          <p:nvPr/>
        </p:nvSpPr>
        <p:spPr>
          <a:xfrm>
            <a:off x="4466911" y="3783170"/>
            <a:ext cx="2887252" cy="49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26" name="SAMSUNG  RESEARCH AMERICA"/>
          <p:cNvSpPr txBox="1"/>
          <p:nvPr/>
        </p:nvSpPr>
        <p:spPr>
          <a:xfrm>
            <a:off x="1599063" y="6389983"/>
            <a:ext cx="5187048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SRA – Computer Vision Team</a:t>
            </a:r>
          </a:p>
        </p:txBody>
      </p:sp>
      <p:sp>
        <p:nvSpPr>
          <p:cNvPr id="327" name="Line"/>
          <p:cNvSpPr/>
          <p:nvPr/>
        </p:nvSpPr>
        <p:spPr>
          <a:xfrm>
            <a:off x="436416" y="2020911"/>
            <a:ext cx="838517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28" name="Line"/>
          <p:cNvSpPr/>
          <p:nvPr/>
        </p:nvSpPr>
        <p:spPr>
          <a:xfrm flipV="1">
            <a:off x="451274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29" name="Line"/>
          <p:cNvSpPr/>
          <p:nvPr/>
        </p:nvSpPr>
        <p:spPr>
          <a:xfrm flipV="1">
            <a:off x="318090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30" name="Line"/>
          <p:cNvSpPr/>
          <p:nvPr/>
        </p:nvSpPr>
        <p:spPr>
          <a:xfrm flipV="1">
            <a:off x="1816089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31" name="2015"/>
          <p:cNvSpPr txBox="1"/>
          <p:nvPr/>
        </p:nvSpPr>
        <p:spPr>
          <a:xfrm>
            <a:off x="3090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332" name="2016"/>
          <p:cNvSpPr txBox="1"/>
          <p:nvPr/>
        </p:nvSpPr>
        <p:spPr>
          <a:xfrm>
            <a:off x="167008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333" name="2017"/>
          <p:cNvSpPr txBox="1"/>
          <p:nvPr/>
        </p:nvSpPr>
        <p:spPr>
          <a:xfrm>
            <a:off x="302912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334" name="Line"/>
          <p:cNvSpPr/>
          <p:nvPr/>
        </p:nvSpPr>
        <p:spPr>
          <a:xfrm flipV="1">
            <a:off x="591053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35" name="Line"/>
          <p:cNvSpPr/>
          <p:nvPr/>
        </p:nvSpPr>
        <p:spPr>
          <a:xfrm flipV="1">
            <a:off x="4545720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36" name="2018"/>
          <p:cNvSpPr txBox="1"/>
          <p:nvPr/>
        </p:nvSpPr>
        <p:spPr>
          <a:xfrm>
            <a:off x="438439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2018</a:t>
            </a:r>
          </a:p>
        </p:txBody>
      </p:sp>
      <p:sp>
        <p:nvSpPr>
          <p:cNvPr id="337" name="2019"/>
          <p:cNvSpPr txBox="1"/>
          <p:nvPr/>
        </p:nvSpPr>
        <p:spPr>
          <a:xfrm>
            <a:off x="57434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2019</a:t>
            </a:r>
          </a:p>
        </p:txBody>
      </p:sp>
      <p:sp>
        <p:nvSpPr>
          <p:cNvPr id="338" name="Line"/>
          <p:cNvSpPr/>
          <p:nvPr/>
        </p:nvSpPr>
        <p:spPr>
          <a:xfrm flipV="1">
            <a:off x="8479990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39" name="Line"/>
          <p:cNvSpPr/>
          <p:nvPr/>
        </p:nvSpPr>
        <p:spPr>
          <a:xfrm flipV="1">
            <a:off x="7115174" y="2017414"/>
            <a:ext cx="3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40" name="2020"/>
          <p:cNvSpPr txBox="1"/>
          <p:nvPr/>
        </p:nvSpPr>
        <p:spPr>
          <a:xfrm>
            <a:off x="6961505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341" name="2021"/>
          <p:cNvSpPr txBox="1"/>
          <p:nvPr/>
        </p:nvSpPr>
        <p:spPr>
          <a:xfrm>
            <a:off x="830711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Work Experience 2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Work Experience</a:t>
            </a:r>
            <a:r>
              <a:t> - California</a:t>
            </a:r>
          </a:p>
        </p:txBody>
      </p:sp>
      <p:grpSp>
        <p:nvGrpSpPr>
          <p:cNvPr id="348" name="AR SDK"/>
          <p:cNvGrpSpPr/>
          <p:nvPr/>
        </p:nvGrpSpPr>
        <p:grpSpPr>
          <a:xfrm>
            <a:off x="483086" y="2392639"/>
            <a:ext cx="1278396" cy="391222"/>
            <a:chOff x="0" y="0"/>
            <a:chExt cx="1278395" cy="391220"/>
          </a:xfrm>
        </p:grpSpPr>
        <p:sp>
          <p:nvSpPr>
            <p:cNvPr id="346" name="Rectangle"/>
            <p:cNvSpPr/>
            <p:nvPr/>
          </p:nvSpPr>
          <p:spPr>
            <a:xfrm>
              <a:off x="-1" y="-1"/>
              <a:ext cx="127839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47" name="AR SDK"/>
            <p:cNvSpPr txBox="1"/>
            <p:nvPr/>
          </p:nvSpPr>
          <p:spPr>
            <a:xfrm>
              <a:off x="12699" y="82738"/>
              <a:ext cx="125299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AR SDK </a:t>
              </a:r>
            </a:p>
          </p:txBody>
        </p:sp>
      </p:grpSp>
      <p:grpSp>
        <p:nvGrpSpPr>
          <p:cNvPr id="351" name="Computer Vision API : Bixby Vision"/>
          <p:cNvGrpSpPr/>
          <p:nvPr/>
        </p:nvGrpSpPr>
        <p:grpSpPr>
          <a:xfrm>
            <a:off x="2474646" y="3834591"/>
            <a:ext cx="1900448" cy="391222"/>
            <a:chOff x="0" y="0"/>
            <a:chExt cx="1900446" cy="391221"/>
          </a:xfrm>
        </p:grpSpPr>
        <p:sp>
          <p:nvSpPr>
            <p:cNvPr id="349" name="Rectangle"/>
            <p:cNvSpPr/>
            <p:nvPr/>
          </p:nvSpPr>
          <p:spPr>
            <a:xfrm>
              <a:off x="0" y="-1"/>
              <a:ext cx="1900447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>
                  <a:satOff val="-39716"/>
                  <a:lumOff val="-13294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50" name="Computer Vision API : Bixby Vision"/>
            <p:cNvSpPr txBox="1"/>
            <p:nvPr/>
          </p:nvSpPr>
          <p:spPr>
            <a:xfrm>
              <a:off x="12700" y="12889"/>
              <a:ext cx="1875047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Computer Vision API : Bixby Vision</a:t>
              </a:r>
            </a:p>
          </p:txBody>
        </p:sp>
      </p:grpSp>
      <p:grpSp>
        <p:nvGrpSpPr>
          <p:cNvPr id="354" name="AR on 360 Video"/>
          <p:cNvGrpSpPr/>
          <p:nvPr/>
        </p:nvGrpSpPr>
        <p:grpSpPr>
          <a:xfrm>
            <a:off x="2917174" y="4315240"/>
            <a:ext cx="1155786" cy="391222"/>
            <a:chOff x="0" y="0"/>
            <a:chExt cx="1155784" cy="391221"/>
          </a:xfrm>
        </p:grpSpPr>
        <p:sp>
          <p:nvSpPr>
            <p:cNvPr id="352" name="Rectangle"/>
            <p:cNvSpPr/>
            <p:nvPr/>
          </p:nvSpPr>
          <p:spPr>
            <a:xfrm>
              <a:off x="0" y="-1"/>
              <a:ext cx="1155785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53" name="AR on 360 Video"/>
            <p:cNvSpPr txBox="1"/>
            <p:nvPr/>
          </p:nvSpPr>
          <p:spPr>
            <a:xfrm>
              <a:off x="12700" y="82739"/>
              <a:ext cx="1130385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AR on 360 Video</a:t>
              </a:r>
            </a:p>
          </p:txBody>
        </p:sp>
      </p:grpSp>
      <p:grpSp>
        <p:nvGrpSpPr>
          <p:cNvPr id="357" name="3D Virtual Assistant 2"/>
          <p:cNvGrpSpPr/>
          <p:nvPr/>
        </p:nvGrpSpPr>
        <p:grpSpPr>
          <a:xfrm>
            <a:off x="4369587" y="4795892"/>
            <a:ext cx="1634045" cy="391221"/>
            <a:chOff x="0" y="0"/>
            <a:chExt cx="1634044" cy="391220"/>
          </a:xfrm>
        </p:grpSpPr>
        <p:sp>
          <p:nvSpPr>
            <p:cNvPr id="355" name="Rectangle"/>
            <p:cNvSpPr/>
            <p:nvPr/>
          </p:nvSpPr>
          <p:spPr>
            <a:xfrm>
              <a:off x="-1" y="-1"/>
              <a:ext cx="1634046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56" name="3D Virtual Assistant 2"/>
            <p:cNvSpPr txBox="1"/>
            <p:nvPr/>
          </p:nvSpPr>
          <p:spPr>
            <a:xfrm>
              <a:off x="12699" y="82738"/>
              <a:ext cx="1608646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3D Virtual Assistant 2</a:t>
              </a:r>
            </a:p>
          </p:txBody>
        </p:sp>
      </p:grpSp>
      <p:grpSp>
        <p:nvGrpSpPr>
          <p:cNvPr id="360" name="Device mixing Computer Vision and Audio/Voice"/>
          <p:cNvGrpSpPr/>
          <p:nvPr/>
        </p:nvGrpSpPr>
        <p:grpSpPr>
          <a:xfrm>
            <a:off x="4375937" y="5276541"/>
            <a:ext cx="1634045" cy="391222"/>
            <a:chOff x="0" y="0"/>
            <a:chExt cx="1634044" cy="391221"/>
          </a:xfrm>
        </p:grpSpPr>
        <p:sp>
          <p:nvSpPr>
            <p:cNvPr id="358" name="Rectangle"/>
            <p:cNvSpPr/>
            <p:nvPr/>
          </p:nvSpPr>
          <p:spPr>
            <a:xfrm>
              <a:off x="-1" y="-1"/>
              <a:ext cx="1634046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59" name="Device mixing Computer Vision and Audio/Voice"/>
            <p:cNvSpPr txBox="1"/>
            <p:nvPr/>
          </p:nvSpPr>
          <p:spPr>
            <a:xfrm>
              <a:off x="12699" y="12889"/>
              <a:ext cx="1608646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Device mixing Computer Vision and Audio/Voice</a:t>
              </a:r>
            </a:p>
          </p:txBody>
        </p:sp>
      </p:grpSp>
      <p:grpSp>
        <p:nvGrpSpPr>
          <p:cNvPr id="363" name="Mixed Reality Prototype"/>
          <p:cNvGrpSpPr/>
          <p:nvPr/>
        </p:nvGrpSpPr>
        <p:grpSpPr>
          <a:xfrm>
            <a:off x="903715" y="2873289"/>
            <a:ext cx="862371" cy="391222"/>
            <a:chOff x="0" y="0"/>
            <a:chExt cx="862370" cy="391221"/>
          </a:xfrm>
        </p:grpSpPr>
        <p:sp>
          <p:nvSpPr>
            <p:cNvPr id="361" name="Rectangle"/>
            <p:cNvSpPr/>
            <p:nvPr/>
          </p:nvSpPr>
          <p:spPr>
            <a:xfrm>
              <a:off x="-1" y="-1"/>
              <a:ext cx="862372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62" name="Mixed Reality Prototype"/>
            <p:cNvSpPr txBox="1"/>
            <p:nvPr/>
          </p:nvSpPr>
          <p:spPr>
            <a:xfrm>
              <a:off x="12699" y="12889"/>
              <a:ext cx="836972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Mixed Reality Prototype</a:t>
              </a:r>
            </a:p>
          </p:txBody>
        </p:sp>
      </p:grpSp>
      <p:grpSp>
        <p:nvGrpSpPr>
          <p:cNvPr id="366" name="3D Virtual Assistant"/>
          <p:cNvGrpSpPr/>
          <p:nvPr/>
        </p:nvGrpSpPr>
        <p:grpSpPr>
          <a:xfrm>
            <a:off x="1304612" y="3353941"/>
            <a:ext cx="1278396" cy="391221"/>
            <a:chOff x="0" y="0"/>
            <a:chExt cx="1278395" cy="391220"/>
          </a:xfrm>
        </p:grpSpPr>
        <p:sp>
          <p:nvSpPr>
            <p:cNvPr id="364" name="Rectangle"/>
            <p:cNvSpPr/>
            <p:nvPr/>
          </p:nvSpPr>
          <p:spPr>
            <a:xfrm>
              <a:off x="-1" y="-1"/>
              <a:ext cx="127839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65" name="3D Virtual Assistant"/>
            <p:cNvSpPr txBox="1"/>
            <p:nvPr/>
          </p:nvSpPr>
          <p:spPr>
            <a:xfrm>
              <a:off x="12699" y="82738"/>
              <a:ext cx="125299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3D Virtual Assistant</a:t>
              </a:r>
            </a:p>
          </p:txBody>
        </p:sp>
      </p:grpSp>
      <p:sp>
        <p:nvSpPr>
          <p:cNvPr id="367" name="Android / Java…"/>
          <p:cNvSpPr txBox="1"/>
          <p:nvPr/>
        </p:nvSpPr>
        <p:spPr>
          <a:xfrm>
            <a:off x="1898692" y="2442818"/>
            <a:ext cx="2887254" cy="29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368" name="C++/Java…"/>
          <p:cNvSpPr txBox="1"/>
          <p:nvPr/>
        </p:nvSpPr>
        <p:spPr>
          <a:xfrm>
            <a:off x="1898692" y="2872669"/>
            <a:ext cx="2887254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C++/Java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Oculus/Ge</a:t>
            </a:r>
            <a:r>
              <a:t>a</a:t>
            </a:r>
            <a:r>
              <a:t>rVR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Aruco/OpenCV</a:t>
            </a:r>
          </a:p>
        </p:txBody>
      </p:sp>
      <p:sp>
        <p:nvSpPr>
          <p:cNvPr id="369" name="Unity/Faceshift…"/>
          <p:cNvSpPr txBox="1"/>
          <p:nvPr/>
        </p:nvSpPr>
        <p:spPr>
          <a:xfrm>
            <a:off x="2660692" y="3353607"/>
            <a:ext cx="2887254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70" name="Lead Developer…"/>
          <p:cNvSpPr txBox="1"/>
          <p:nvPr/>
        </p:nvSpPr>
        <p:spPr>
          <a:xfrm>
            <a:off x="4466911" y="3783170"/>
            <a:ext cx="2887252" cy="49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71" name="Unity…"/>
          <p:cNvSpPr txBox="1"/>
          <p:nvPr/>
        </p:nvSpPr>
        <p:spPr>
          <a:xfrm>
            <a:off x="4143061" y="4365419"/>
            <a:ext cx="2887252" cy="29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72" name="Lead Developer…"/>
          <p:cNvSpPr txBox="1"/>
          <p:nvPr/>
        </p:nvSpPr>
        <p:spPr>
          <a:xfrm>
            <a:off x="6098861" y="4795271"/>
            <a:ext cx="2887252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73" name="Lead Developer…"/>
          <p:cNvSpPr txBox="1"/>
          <p:nvPr/>
        </p:nvSpPr>
        <p:spPr>
          <a:xfrm>
            <a:off x="6098861" y="5263842"/>
            <a:ext cx="2887252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74" name="SAMSUNG  RESEARCH AMERICA"/>
          <p:cNvSpPr txBox="1"/>
          <p:nvPr/>
        </p:nvSpPr>
        <p:spPr>
          <a:xfrm>
            <a:off x="1599063" y="6389983"/>
            <a:ext cx="5187048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SRA – Think Tank Team</a:t>
            </a:r>
          </a:p>
        </p:txBody>
      </p:sp>
      <p:sp>
        <p:nvSpPr>
          <p:cNvPr id="375" name="Line"/>
          <p:cNvSpPr/>
          <p:nvPr/>
        </p:nvSpPr>
        <p:spPr>
          <a:xfrm>
            <a:off x="436416" y="2020911"/>
            <a:ext cx="838517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76" name="Line"/>
          <p:cNvSpPr/>
          <p:nvPr/>
        </p:nvSpPr>
        <p:spPr>
          <a:xfrm flipV="1">
            <a:off x="451274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77" name="Line"/>
          <p:cNvSpPr/>
          <p:nvPr/>
        </p:nvSpPr>
        <p:spPr>
          <a:xfrm flipV="1">
            <a:off x="318090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78" name="Line"/>
          <p:cNvSpPr/>
          <p:nvPr/>
        </p:nvSpPr>
        <p:spPr>
          <a:xfrm flipV="1">
            <a:off x="1816089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79" name="2015"/>
          <p:cNvSpPr txBox="1"/>
          <p:nvPr/>
        </p:nvSpPr>
        <p:spPr>
          <a:xfrm>
            <a:off x="3090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380" name="2016"/>
          <p:cNvSpPr txBox="1"/>
          <p:nvPr/>
        </p:nvSpPr>
        <p:spPr>
          <a:xfrm>
            <a:off x="167008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381" name="2017"/>
          <p:cNvSpPr txBox="1"/>
          <p:nvPr/>
        </p:nvSpPr>
        <p:spPr>
          <a:xfrm>
            <a:off x="302912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382" name="Line"/>
          <p:cNvSpPr/>
          <p:nvPr/>
        </p:nvSpPr>
        <p:spPr>
          <a:xfrm flipV="1">
            <a:off x="591053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83" name="Line"/>
          <p:cNvSpPr/>
          <p:nvPr/>
        </p:nvSpPr>
        <p:spPr>
          <a:xfrm flipV="1">
            <a:off x="4545720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84" name="2018"/>
          <p:cNvSpPr txBox="1"/>
          <p:nvPr/>
        </p:nvSpPr>
        <p:spPr>
          <a:xfrm>
            <a:off x="438439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2018</a:t>
            </a:r>
          </a:p>
        </p:txBody>
      </p:sp>
      <p:sp>
        <p:nvSpPr>
          <p:cNvPr id="385" name="2019"/>
          <p:cNvSpPr txBox="1"/>
          <p:nvPr/>
        </p:nvSpPr>
        <p:spPr>
          <a:xfrm>
            <a:off x="57434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2019</a:t>
            </a:r>
          </a:p>
        </p:txBody>
      </p:sp>
      <p:sp>
        <p:nvSpPr>
          <p:cNvPr id="386" name="Line"/>
          <p:cNvSpPr/>
          <p:nvPr/>
        </p:nvSpPr>
        <p:spPr>
          <a:xfrm flipV="1">
            <a:off x="8479990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87" name="Line"/>
          <p:cNvSpPr/>
          <p:nvPr/>
        </p:nvSpPr>
        <p:spPr>
          <a:xfrm flipV="1">
            <a:off x="7115174" y="2017414"/>
            <a:ext cx="3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388" name="2020"/>
          <p:cNvSpPr txBox="1"/>
          <p:nvPr/>
        </p:nvSpPr>
        <p:spPr>
          <a:xfrm>
            <a:off x="6961505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389" name="2021"/>
          <p:cNvSpPr txBox="1"/>
          <p:nvPr/>
        </p:nvSpPr>
        <p:spPr>
          <a:xfrm>
            <a:off x="830711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Work Experience 2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Work Experience</a:t>
            </a:r>
            <a:r>
              <a:t> - California</a:t>
            </a:r>
          </a:p>
        </p:txBody>
      </p:sp>
      <p:grpSp>
        <p:nvGrpSpPr>
          <p:cNvPr id="396" name="AR SDK"/>
          <p:cNvGrpSpPr/>
          <p:nvPr/>
        </p:nvGrpSpPr>
        <p:grpSpPr>
          <a:xfrm>
            <a:off x="483086" y="2392639"/>
            <a:ext cx="1278396" cy="391222"/>
            <a:chOff x="0" y="0"/>
            <a:chExt cx="1278395" cy="391220"/>
          </a:xfrm>
        </p:grpSpPr>
        <p:sp>
          <p:nvSpPr>
            <p:cNvPr id="394" name="Rectangle"/>
            <p:cNvSpPr/>
            <p:nvPr/>
          </p:nvSpPr>
          <p:spPr>
            <a:xfrm>
              <a:off x="-1" y="-1"/>
              <a:ext cx="127839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95" name="AR SDK"/>
            <p:cNvSpPr txBox="1"/>
            <p:nvPr/>
          </p:nvSpPr>
          <p:spPr>
            <a:xfrm>
              <a:off x="12699" y="82738"/>
              <a:ext cx="125299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AR SDK </a:t>
              </a:r>
            </a:p>
          </p:txBody>
        </p:sp>
      </p:grpSp>
      <p:grpSp>
        <p:nvGrpSpPr>
          <p:cNvPr id="399" name="Computer Vision API : Bixby Vision"/>
          <p:cNvGrpSpPr/>
          <p:nvPr/>
        </p:nvGrpSpPr>
        <p:grpSpPr>
          <a:xfrm>
            <a:off x="2474646" y="3834591"/>
            <a:ext cx="1900448" cy="391222"/>
            <a:chOff x="0" y="0"/>
            <a:chExt cx="1900446" cy="391221"/>
          </a:xfrm>
        </p:grpSpPr>
        <p:sp>
          <p:nvSpPr>
            <p:cNvPr id="397" name="Rectangle"/>
            <p:cNvSpPr/>
            <p:nvPr/>
          </p:nvSpPr>
          <p:spPr>
            <a:xfrm>
              <a:off x="0" y="-1"/>
              <a:ext cx="1900447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>
                  <a:satOff val="-39716"/>
                  <a:lumOff val="-13294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398" name="Computer Vision API : Bixby Vision"/>
            <p:cNvSpPr txBox="1"/>
            <p:nvPr/>
          </p:nvSpPr>
          <p:spPr>
            <a:xfrm>
              <a:off x="12700" y="12889"/>
              <a:ext cx="1875047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Computer Vision API : Bixby Vision</a:t>
              </a:r>
            </a:p>
          </p:txBody>
        </p:sp>
      </p:grpSp>
      <p:grpSp>
        <p:nvGrpSpPr>
          <p:cNvPr id="402" name="Audio/Voice API"/>
          <p:cNvGrpSpPr/>
          <p:nvPr/>
        </p:nvGrpSpPr>
        <p:grpSpPr>
          <a:xfrm>
            <a:off x="6005643" y="5757191"/>
            <a:ext cx="1022411" cy="391223"/>
            <a:chOff x="0" y="0"/>
            <a:chExt cx="1022409" cy="391221"/>
          </a:xfrm>
        </p:grpSpPr>
        <p:sp>
          <p:nvSpPr>
            <p:cNvPr id="400" name="Rectangle"/>
            <p:cNvSpPr/>
            <p:nvPr/>
          </p:nvSpPr>
          <p:spPr>
            <a:xfrm>
              <a:off x="0" y="-1"/>
              <a:ext cx="1022410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01" name="Audio/Voice API"/>
            <p:cNvSpPr txBox="1"/>
            <p:nvPr/>
          </p:nvSpPr>
          <p:spPr>
            <a:xfrm>
              <a:off x="12700" y="82739"/>
              <a:ext cx="997010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Audio/Voice API</a:t>
              </a:r>
            </a:p>
          </p:txBody>
        </p:sp>
      </p:grpSp>
      <p:grpSp>
        <p:nvGrpSpPr>
          <p:cNvPr id="405" name="AR on 360 Video"/>
          <p:cNvGrpSpPr/>
          <p:nvPr/>
        </p:nvGrpSpPr>
        <p:grpSpPr>
          <a:xfrm>
            <a:off x="2917174" y="4315240"/>
            <a:ext cx="1155786" cy="391222"/>
            <a:chOff x="0" y="0"/>
            <a:chExt cx="1155784" cy="391221"/>
          </a:xfrm>
        </p:grpSpPr>
        <p:sp>
          <p:nvSpPr>
            <p:cNvPr id="403" name="Rectangle"/>
            <p:cNvSpPr/>
            <p:nvPr/>
          </p:nvSpPr>
          <p:spPr>
            <a:xfrm>
              <a:off x="0" y="-1"/>
              <a:ext cx="1155785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04" name="AR on 360 Video"/>
            <p:cNvSpPr txBox="1"/>
            <p:nvPr/>
          </p:nvSpPr>
          <p:spPr>
            <a:xfrm>
              <a:off x="12700" y="82739"/>
              <a:ext cx="1130385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AR on 360 Video</a:t>
              </a:r>
            </a:p>
          </p:txBody>
        </p:sp>
      </p:grpSp>
      <p:grpSp>
        <p:nvGrpSpPr>
          <p:cNvPr id="408" name="3D Virtual Assistant 2"/>
          <p:cNvGrpSpPr/>
          <p:nvPr/>
        </p:nvGrpSpPr>
        <p:grpSpPr>
          <a:xfrm>
            <a:off x="4369587" y="4795892"/>
            <a:ext cx="1634045" cy="391221"/>
            <a:chOff x="0" y="0"/>
            <a:chExt cx="1634044" cy="391220"/>
          </a:xfrm>
        </p:grpSpPr>
        <p:sp>
          <p:nvSpPr>
            <p:cNvPr id="406" name="Rectangle"/>
            <p:cNvSpPr/>
            <p:nvPr/>
          </p:nvSpPr>
          <p:spPr>
            <a:xfrm>
              <a:off x="-1" y="-1"/>
              <a:ext cx="1634046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07" name="3D Virtual Assistant 2"/>
            <p:cNvSpPr txBox="1"/>
            <p:nvPr/>
          </p:nvSpPr>
          <p:spPr>
            <a:xfrm>
              <a:off x="12699" y="82738"/>
              <a:ext cx="1608646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3D Virtual Assistant 2</a:t>
              </a:r>
            </a:p>
          </p:txBody>
        </p:sp>
      </p:grpSp>
      <p:grpSp>
        <p:nvGrpSpPr>
          <p:cNvPr id="411" name="Device mixing Computer Vision and Audio/Voice"/>
          <p:cNvGrpSpPr/>
          <p:nvPr/>
        </p:nvGrpSpPr>
        <p:grpSpPr>
          <a:xfrm>
            <a:off x="4375937" y="5276541"/>
            <a:ext cx="1634045" cy="391222"/>
            <a:chOff x="0" y="0"/>
            <a:chExt cx="1634044" cy="391221"/>
          </a:xfrm>
        </p:grpSpPr>
        <p:sp>
          <p:nvSpPr>
            <p:cNvPr id="409" name="Rectangle"/>
            <p:cNvSpPr/>
            <p:nvPr/>
          </p:nvSpPr>
          <p:spPr>
            <a:xfrm>
              <a:off x="-1" y="-1"/>
              <a:ext cx="1634046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10" name="Device mixing Computer Vision and Audio/Voice"/>
            <p:cNvSpPr txBox="1"/>
            <p:nvPr/>
          </p:nvSpPr>
          <p:spPr>
            <a:xfrm>
              <a:off x="12699" y="12889"/>
              <a:ext cx="1608646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Device mixing Computer Vision and Audio/Voice</a:t>
              </a:r>
            </a:p>
          </p:txBody>
        </p:sp>
      </p:grpSp>
      <p:grpSp>
        <p:nvGrpSpPr>
          <p:cNvPr id="414" name="Mixed Reality Prototype"/>
          <p:cNvGrpSpPr/>
          <p:nvPr/>
        </p:nvGrpSpPr>
        <p:grpSpPr>
          <a:xfrm>
            <a:off x="903715" y="2873289"/>
            <a:ext cx="862371" cy="391222"/>
            <a:chOff x="0" y="0"/>
            <a:chExt cx="862370" cy="391221"/>
          </a:xfrm>
        </p:grpSpPr>
        <p:sp>
          <p:nvSpPr>
            <p:cNvPr id="412" name="Rectangle"/>
            <p:cNvSpPr/>
            <p:nvPr/>
          </p:nvSpPr>
          <p:spPr>
            <a:xfrm>
              <a:off x="-1" y="-1"/>
              <a:ext cx="862372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13" name="Mixed Reality Prototype"/>
            <p:cNvSpPr txBox="1"/>
            <p:nvPr/>
          </p:nvSpPr>
          <p:spPr>
            <a:xfrm>
              <a:off x="12699" y="12889"/>
              <a:ext cx="836972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Mixed Reality Prototype</a:t>
              </a:r>
            </a:p>
          </p:txBody>
        </p:sp>
      </p:grpSp>
      <p:grpSp>
        <p:nvGrpSpPr>
          <p:cNvPr id="417" name="3D Virtual Assistant"/>
          <p:cNvGrpSpPr/>
          <p:nvPr/>
        </p:nvGrpSpPr>
        <p:grpSpPr>
          <a:xfrm>
            <a:off x="1304612" y="3353941"/>
            <a:ext cx="1278396" cy="391221"/>
            <a:chOff x="0" y="0"/>
            <a:chExt cx="1278395" cy="391220"/>
          </a:xfrm>
        </p:grpSpPr>
        <p:sp>
          <p:nvSpPr>
            <p:cNvPr id="415" name="Rectangle"/>
            <p:cNvSpPr/>
            <p:nvPr/>
          </p:nvSpPr>
          <p:spPr>
            <a:xfrm>
              <a:off x="-1" y="-1"/>
              <a:ext cx="127839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16" name="3D Virtual Assistant"/>
            <p:cNvSpPr txBox="1"/>
            <p:nvPr/>
          </p:nvSpPr>
          <p:spPr>
            <a:xfrm>
              <a:off x="12699" y="82738"/>
              <a:ext cx="125299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3D Virtual Assistant</a:t>
              </a:r>
            </a:p>
          </p:txBody>
        </p:sp>
      </p:grpSp>
      <p:sp>
        <p:nvSpPr>
          <p:cNvPr id="418" name="Android / Java…"/>
          <p:cNvSpPr txBox="1"/>
          <p:nvPr/>
        </p:nvSpPr>
        <p:spPr>
          <a:xfrm>
            <a:off x="1898692" y="2442818"/>
            <a:ext cx="2887254" cy="29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419" name="C++/Java…"/>
          <p:cNvSpPr txBox="1"/>
          <p:nvPr/>
        </p:nvSpPr>
        <p:spPr>
          <a:xfrm>
            <a:off x="1898692" y="2872669"/>
            <a:ext cx="2887254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C++/Java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Oculus/Ge</a:t>
            </a:r>
            <a:r>
              <a:t>a</a:t>
            </a:r>
            <a:r>
              <a:t>rVR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Aruco/OpenCV</a:t>
            </a:r>
          </a:p>
        </p:txBody>
      </p:sp>
      <p:sp>
        <p:nvSpPr>
          <p:cNvPr id="420" name="Unity/Faceshift…"/>
          <p:cNvSpPr txBox="1"/>
          <p:nvPr/>
        </p:nvSpPr>
        <p:spPr>
          <a:xfrm>
            <a:off x="2660692" y="3353607"/>
            <a:ext cx="2887254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421" name="Lead Developer…"/>
          <p:cNvSpPr txBox="1"/>
          <p:nvPr/>
        </p:nvSpPr>
        <p:spPr>
          <a:xfrm>
            <a:off x="4466911" y="3783170"/>
            <a:ext cx="2887252" cy="49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422" name="Unity…"/>
          <p:cNvSpPr txBox="1"/>
          <p:nvPr/>
        </p:nvSpPr>
        <p:spPr>
          <a:xfrm>
            <a:off x="4143061" y="4365419"/>
            <a:ext cx="2887252" cy="29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423" name="Lead Developer…"/>
          <p:cNvSpPr txBox="1"/>
          <p:nvPr/>
        </p:nvSpPr>
        <p:spPr>
          <a:xfrm>
            <a:off x="6098861" y="4795271"/>
            <a:ext cx="2887252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424" name="Lead Developer…"/>
          <p:cNvSpPr txBox="1"/>
          <p:nvPr/>
        </p:nvSpPr>
        <p:spPr>
          <a:xfrm>
            <a:off x="7067236" y="5768362"/>
            <a:ext cx="2887252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425" name="SAMSUNG  RESEARCH AMERICA"/>
          <p:cNvSpPr txBox="1"/>
          <p:nvPr/>
        </p:nvSpPr>
        <p:spPr>
          <a:xfrm>
            <a:off x="1599063" y="6389983"/>
            <a:ext cx="5187048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SRA – Think Tank Team</a:t>
            </a:r>
          </a:p>
        </p:txBody>
      </p:sp>
      <p:sp>
        <p:nvSpPr>
          <p:cNvPr id="426" name="Line"/>
          <p:cNvSpPr/>
          <p:nvPr/>
        </p:nvSpPr>
        <p:spPr>
          <a:xfrm>
            <a:off x="436416" y="2020911"/>
            <a:ext cx="838517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27" name="Line"/>
          <p:cNvSpPr/>
          <p:nvPr/>
        </p:nvSpPr>
        <p:spPr>
          <a:xfrm flipV="1">
            <a:off x="451274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28" name="Line"/>
          <p:cNvSpPr/>
          <p:nvPr/>
        </p:nvSpPr>
        <p:spPr>
          <a:xfrm flipV="1">
            <a:off x="318090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29" name="Line"/>
          <p:cNvSpPr/>
          <p:nvPr/>
        </p:nvSpPr>
        <p:spPr>
          <a:xfrm flipV="1">
            <a:off x="1816089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30" name="2015"/>
          <p:cNvSpPr txBox="1"/>
          <p:nvPr/>
        </p:nvSpPr>
        <p:spPr>
          <a:xfrm>
            <a:off x="3090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431" name="2016"/>
          <p:cNvSpPr txBox="1"/>
          <p:nvPr/>
        </p:nvSpPr>
        <p:spPr>
          <a:xfrm>
            <a:off x="167008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432" name="2017"/>
          <p:cNvSpPr txBox="1"/>
          <p:nvPr/>
        </p:nvSpPr>
        <p:spPr>
          <a:xfrm>
            <a:off x="302912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433" name="Line"/>
          <p:cNvSpPr/>
          <p:nvPr/>
        </p:nvSpPr>
        <p:spPr>
          <a:xfrm flipV="1">
            <a:off x="591053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34" name="Line"/>
          <p:cNvSpPr/>
          <p:nvPr/>
        </p:nvSpPr>
        <p:spPr>
          <a:xfrm flipV="1">
            <a:off x="4545720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35" name="2018"/>
          <p:cNvSpPr txBox="1"/>
          <p:nvPr/>
        </p:nvSpPr>
        <p:spPr>
          <a:xfrm>
            <a:off x="438439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2018</a:t>
            </a:r>
          </a:p>
        </p:txBody>
      </p:sp>
      <p:sp>
        <p:nvSpPr>
          <p:cNvPr id="436" name="2019"/>
          <p:cNvSpPr txBox="1"/>
          <p:nvPr/>
        </p:nvSpPr>
        <p:spPr>
          <a:xfrm>
            <a:off x="57434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2019</a:t>
            </a:r>
          </a:p>
        </p:txBody>
      </p:sp>
      <p:sp>
        <p:nvSpPr>
          <p:cNvPr id="437" name="Line"/>
          <p:cNvSpPr/>
          <p:nvPr/>
        </p:nvSpPr>
        <p:spPr>
          <a:xfrm flipV="1">
            <a:off x="8479990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38" name="Line"/>
          <p:cNvSpPr/>
          <p:nvPr/>
        </p:nvSpPr>
        <p:spPr>
          <a:xfrm flipV="1">
            <a:off x="7115174" y="2017414"/>
            <a:ext cx="3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39" name="2020"/>
          <p:cNvSpPr txBox="1"/>
          <p:nvPr/>
        </p:nvSpPr>
        <p:spPr>
          <a:xfrm>
            <a:off x="6961505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440" name="2021"/>
          <p:cNvSpPr txBox="1"/>
          <p:nvPr/>
        </p:nvSpPr>
        <p:spPr>
          <a:xfrm>
            <a:off x="830711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441" name="Lead Developer…"/>
          <p:cNvSpPr txBox="1"/>
          <p:nvPr/>
        </p:nvSpPr>
        <p:spPr>
          <a:xfrm>
            <a:off x="6098861" y="5263842"/>
            <a:ext cx="2887252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Work Experience 3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Work Experience</a:t>
            </a:r>
            <a:r>
              <a:t> - California</a:t>
            </a:r>
          </a:p>
        </p:txBody>
      </p:sp>
      <p:grpSp>
        <p:nvGrpSpPr>
          <p:cNvPr id="448" name="Computer Vision API : Bixby Vision"/>
          <p:cNvGrpSpPr/>
          <p:nvPr/>
        </p:nvGrpSpPr>
        <p:grpSpPr>
          <a:xfrm>
            <a:off x="1115746" y="2805890"/>
            <a:ext cx="1900448" cy="391222"/>
            <a:chOff x="0" y="0"/>
            <a:chExt cx="1900446" cy="391221"/>
          </a:xfrm>
        </p:grpSpPr>
        <p:sp>
          <p:nvSpPr>
            <p:cNvPr id="446" name="Rectangle"/>
            <p:cNvSpPr/>
            <p:nvPr/>
          </p:nvSpPr>
          <p:spPr>
            <a:xfrm>
              <a:off x="0" y="-1"/>
              <a:ext cx="1900447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>
                  <a:satOff val="-39716"/>
                  <a:lumOff val="-13294"/>
                </a:scheme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47" name="Computer Vision API : Bixby Vision"/>
            <p:cNvSpPr txBox="1"/>
            <p:nvPr/>
          </p:nvSpPr>
          <p:spPr>
            <a:xfrm>
              <a:off x="12700" y="12889"/>
              <a:ext cx="1875047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Computer Vision API : Bixby Vision</a:t>
              </a:r>
            </a:p>
          </p:txBody>
        </p:sp>
      </p:grpSp>
      <p:grpSp>
        <p:nvGrpSpPr>
          <p:cNvPr id="451" name="Audio/Voice API"/>
          <p:cNvGrpSpPr/>
          <p:nvPr/>
        </p:nvGrpSpPr>
        <p:grpSpPr>
          <a:xfrm>
            <a:off x="4646743" y="4728491"/>
            <a:ext cx="1022411" cy="391223"/>
            <a:chOff x="0" y="0"/>
            <a:chExt cx="1022409" cy="391221"/>
          </a:xfrm>
        </p:grpSpPr>
        <p:sp>
          <p:nvSpPr>
            <p:cNvPr id="449" name="Rectangle"/>
            <p:cNvSpPr/>
            <p:nvPr/>
          </p:nvSpPr>
          <p:spPr>
            <a:xfrm>
              <a:off x="0" y="-1"/>
              <a:ext cx="1022410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50" name="Audio/Voice API"/>
            <p:cNvSpPr txBox="1"/>
            <p:nvPr/>
          </p:nvSpPr>
          <p:spPr>
            <a:xfrm>
              <a:off x="12700" y="82739"/>
              <a:ext cx="997010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Audio/Voice API</a:t>
              </a:r>
            </a:p>
          </p:txBody>
        </p:sp>
      </p:grpSp>
      <p:grpSp>
        <p:nvGrpSpPr>
          <p:cNvPr id="454" name="AR on 360 Video"/>
          <p:cNvGrpSpPr/>
          <p:nvPr/>
        </p:nvGrpSpPr>
        <p:grpSpPr>
          <a:xfrm>
            <a:off x="1558273" y="3286540"/>
            <a:ext cx="1155786" cy="391222"/>
            <a:chOff x="0" y="0"/>
            <a:chExt cx="1155784" cy="391221"/>
          </a:xfrm>
        </p:grpSpPr>
        <p:sp>
          <p:nvSpPr>
            <p:cNvPr id="452" name="Rectangle"/>
            <p:cNvSpPr/>
            <p:nvPr/>
          </p:nvSpPr>
          <p:spPr>
            <a:xfrm>
              <a:off x="0" y="-1"/>
              <a:ext cx="1155785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53" name="AR on 360 Video"/>
            <p:cNvSpPr txBox="1"/>
            <p:nvPr/>
          </p:nvSpPr>
          <p:spPr>
            <a:xfrm>
              <a:off x="12700" y="82739"/>
              <a:ext cx="1130385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AR on 360 Video</a:t>
              </a:r>
            </a:p>
          </p:txBody>
        </p:sp>
      </p:grpSp>
      <p:grpSp>
        <p:nvGrpSpPr>
          <p:cNvPr id="457" name="3D Virtual Assistant 2"/>
          <p:cNvGrpSpPr/>
          <p:nvPr/>
        </p:nvGrpSpPr>
        <p:grpSpPr>
          <a:xfrm>
            <a:off x="3010686" y="3767192"/>
            <a:ext cx="1634045" cy="391221"/>
            <a:chOff x="0" y="0"/>
            <a:chExt cx="1634044" cy="391220"/>
          </a:xfrm>
        </p:grpSpPr>
        <p:sp>
          <p:nvSpPr>
            <p:cNvPr id="455" name="Rectangle"/>
            <p:cNvSpPr/>
            <p:nvPr/>
          </p:nvSpPr>
          <p:spPr>
            <a:xfrm>
              <a:off x="-1" y="-1"/>
              <a:ext cx="1634046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56" name="3D Virtual Assistant 2"/>
            <p:cNvSpPr txBox="1"/>
            <p:nvPr/>
          </p:nvSpPr>
          <p:spPr>
            <a:xfrm>
              <a:off x="12699" y="82738"/>
              <a:ext cx="1608646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3D Virtual Assistant 2</a:t>
              </a:r>
            </a:p>
          </p:txBody>
        </p:sp>
      </p:grpSp>
      <p:grpSp>
        <p:nvGrpSpPr>
          <p:cNvPr id="460" name="Device mixing Computer Vision and Audio/Voice"/>
          <p:cNvGrpSpPr/>
          <p:nvPr/>
        </p:nvGrpSpPr>
        <p:grpSpPr>
          <a:xfrm>
            <a:off x="3017036" y="4247841"/>
            <a:ext cx="1634045" cy="391222"/>
            <a:chOff x="0" y="0"/>
            <a:chExt cx="1634044" cy="391221"/>
          </a:xfrm>
        </p:grpSpPr>
        <p:sp>
          <p:nvSpPr>
            <p:cNvPr id="458" name="Rectangle"/>
            <p:cNvSpPr/>
            <p:nvPr/>
          </p:nvSpPr>
          <p:spPr>
            <a:xfrm>
              <a:off x="-1" y="-1"/>
              <a:ext cx="1634046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59" name="Device mixing Computer Vision and Audio/Voice"/>
            <p:cNvSpPr txBox="1"/>
            <p:nvPr/>
          </p:nvSpPr>
          <p:spPr>
            <a:xfrm>
              <a:off x="12699" y="12889"/>
              <a:ext cx="1608646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Device mixing Computer Vision and Audio/Voice</a:t>
              </a:r>
            </a:p>
          </p:txBody>
        </p:sp>
      </p:grpSp>
      <p:grpSp>
        <p:nvGrpSpPr>
          <p:cNvPr id="463" name="3D Virtual Assistant"/>
          <p:cNvGrpSpPr/>
          <p:nvPr/>
        </p:nvGrpSpPr>
        <p:grpSpPr>
          <a:xfrm>
            <a:off x="68322" y="2325241"/>
            <a:ext cx="1155785" cy="391221"/>
            <a:chOff x="0" y="0"/>
            <a:chExt cx="1155784" cy="391220"/>
          </a:xfrm>
        </p:grpSpPr>
        <p:sp>
          <p:nvSpPr>
            <p:cNvPr id="461" name="Rectangle"/>
            <p:cNvSpPr/>
            <p:nvPr/>
          </p:nvSpPr>
          <p:spPr>
            <a:xfrm>
              <a:off x="0" y="-1"/>
              <a:ext cx="1155785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62" name="3D Virtual Assistant"/>
            <p:cNvSpPr txBox="1"/>
            <p:nvPr/>
          </p:nvSpPr>
          <p:spPr>
            <a:xfrm>
              <a:off x="12700" y="82738"/>
              <a:ext cx="1130385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3D Virtual Assistant</a:t>
              </a:r>
            </a:p>
          </p:txBody>
        </p:sp>
      </p:grpSp>
      <p:sp>
        <p:nvSpPr>
          <p:cNvPr id="464" name="Unity/Faceshift…"/>
          <p:cNvSpPr txBox="1"/>
          <p:nvPr/>
        </p:nvSpPr>
        <p:spPr>
          <a:xfrm>
            <a:off x="1301792" y="2324907"/>
            <a:ext cx="2887254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465" name="Lead Developer…"/>
          <p:cNvSpPr txBox="1"/>
          <p:nvPr/>
        </p:nvSpPr>
        <p:spPr>
          <a:xfrm>
            <a:off x="3108011" y="2754470"/>
            <a:ext cx="2887253" cy="49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466" name="Unity…"/>
          <p:cNvSpPr txBox="1"/>
          <p:nvPr/>
        </p:nvSpPr>
        <p:spPr>
          <a:xfrm>
            <a:off x="2784161" y="3336719"/>
            <a:ext cx="2887253" cy="29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467" name="Lead Developer…"/>
          <p:cNvSpPr txBox="1"/>
          <p:nvPr/>
        </p:nvSpPr>
        <p:spPr>
          <a:xfrm>
            <a:off x="4739961" y="3766571"/>
            <a:ext cx="2887252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468" name="Lead Developer…"/>
          <p:cNvSpPr txBox="1"/>
          <p:nvPr/>
        </p:nvSpPr>
        <p:spPr>
          <a:xfrm>
            <a:off x="5708336" y="4739662"/>
            <a:ext cx="2887253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469" name="SAMSUNG TECHNOLOGY AND ADVANCED RESEARCH LABS"/>
          <p:cNvSpPr txBox="1"/>
          <p:nvPr/>
        </p:nvSpPr>
        <p:spPr>
          <a:xfrm>
            <a:off x="63627" y="6389983"/>
            <a:ext cx="9016746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SRA – STARLABS – NEON</a:t>
            </a:r>
          </a:p>
        </p:txBody>
      </p:sp>
      <p:sp>
        <p:nvSpPr>
          <p:cNvPr id="470" name="Line"/>
          <p:cNvSpPr/>
          <p:nvPr/>
        </p:nvSpPr>
        <p:spPr>
          <a:xfrm>
            <a:off x="436416" y="2020911"/>
            <a:ext cx="838517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71" name="Line"/>
          <p:cNvSpPr/>
          <p:nvPr/>
        </p:nvSpPr>
        <p:spPr>
          <a:xfrm flipV="1">
            <a:off x="451274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72" name="Line"/>
          <p:cNvSpPr/>
          <p:nvPr/>
        </p:nvSpPr>
        <p:spPr>
          <a:xfrm flipV="1">
            <a:off x="318090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73" name="Line"/>
          <p:cNvSpPr/>
          <p:nvPr/>
        </p:nvSpPr>
        <p:spPr>
          <a:xfrm flipV="1">
            <a:off x="1816089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74" name="2016"/>
          <p:cNvSpPr txBox="1"/>
          <p:nvPr/>
        </p:nvSpPr>
        <p:spPr>
          <a:xfrm>
            <a:off x="3090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475" name="2017"/>
          <p:cNvSpPr txBox="1"/>
          <p:nvPr/>
        </p:nvSpPr>
        <p:spPr>
          <a:xfrm>
            <a:off x="167008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476" name="2018"/>
          <p:cNvSpPr txBox="1"/>
          <p:nvPr/>
        </p:nvSpPr>
        <p:spPr>
          <a:xfrm>
            <a:off x="302912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2018</a:t>
            </a:r>
          </a:p>
        </p:txBody>
      </p:sp>
      <p:sp>
        <p:nvSpPr>
          <p:cNvPr id="477" name="Line"/>
          <p:cNvSpPr/>
          <p:nvPr/>
        </p:nvSpPr>
        <p:spPr>
          <a:xfrm flipV="1">
            <a:off x="591053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78" name="Line"/>
          <p:cNvSpPr/>
          <p:nvPr/>
        </p:nvSpPr>
        <p:spPr>
          <a:xfrm flipV="1">
            <a:off x="4545720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79" name="2019"/>
          <p:cNvSpPr txBox="1"/>
          <p:nvPr/>
        </p:nvSpPr>
        <p:spPr>
          <a:xfrm>
            <a:off x="438439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2019</a:t>
            </a:r>
          </a:p>
        </p:txBody>
      </p:sp>
      <p:sp>
        <p:nvSpPr>
          <p:cNvPr id="480" name="2020"/>
          <p:cNvSpPr txBox="1"/>
          <p:nvPr/>
        </p:nvSpPr>
        <p:spPr>
          <a:xfrm>
            <a:off x="57434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481" name="Line"/>
          <p:cNvSpPr/>
          <p:nvPr/>
        </p:nvSpPr>
        <p:spPr>
          <a:xfrm flipV="1">
            <a:off x="8479990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82" name="Line"/>
          <p:cNvSpPr/>
          <p:nvPr/>
        </p:nvSpPr>
        <p:spPr>
          <a:xfrm flipV="1">
            <a:off x="7115174" y="2017414"/>
            <a:ext cx="3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483" name="2021"/>
          <p:cNvSpPr txBox="1"/>
          <p:nvPr/>
        </p:nvSpPr>
        <p:spPr>
          <a:xfrm>
            <a:off x="6961505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484" name="…"/>
          <p:cNvSpPr txBox="1"/>
          <p:nvPr/>
        </p:nvSpPr>
        <p:spPr>
          <a:xfrm>
            <a:off x="830711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485" name="Lead Developer…"/>
          <p:cNvSpPr txBox="1"/>
          <p:nvPr/>
        </p:nvSpPr>
        <p:spPr>
          <a:xfrm>
            <a:off x="4739961" y="4235142"/>
            <a:ext cx="2887252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grpSp>
        <p:nvGrpSpPr>
          <p:cNvPr id="488" name="Deep Learning API (Python / Node)"/>
          <p:cNvGrpSpPr/>
          <p:nvPr/>
        </p:nvGrpSpPr>
        <p:grpSpPr>
          <a:xfrm>
            <a:off x="5672382" y="5209142"/>
            <a:ext cx="2220386" cy="391222"/>
            <a:chOff x="0" y="0"/>
            <a:chExt cx="2220385" cy="391221"/>
          </a:xfrm>
        </p:grpSpPr>
        <p:sp>
          <p:nvSpPr>
            <p:cNvPr id="486" name="Rectangle"/>
            <p:cNvSpPr/>
            <p:nvPr/>
          </p:nvSpPr>
          <p:spPr>
            <a:xfrm>
              <a:off x="-1" y="-1"/>
              <a:ext cx="2220387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87" name="Deep Learning API (Python / Node)"/>
            <p:cNvSpPr txBox="1"/>
            <p:nvPr/>
          </p:nvSpPr>
          <p:spPr>
            <a:xfrm>
              <a:off x="12699" y="82739"/>
              <a:ext cx="2194987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Deep Learning API (Python / Node)</a:t>
              </a:r>
            </a:p>
          </p:txBody>
        </p:sp>
      </p:grpSp>
      <p:sp>
        <p:nvSpPr>
          <p:cNvPr id="489" name="Lead Developer…"/>
          <p:cNvSpPr txBox="1"/>
          <p:nvPr/>
        </p:nvSpPr>
        <p:spPr>
          <a:xfrm>
            <a:off x="7952002" y="5196443"/>
            <a:ext cx="2887254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C++/CUDA</a:t>
            </a:r>
          </a:p>
        </p:txBody>
      </p:sp>
      <p:grpSp>
        <p:nvGrpSpPr>
          <p:cNvPr id="492" name="4K Streaming"/>
          <p:cNvGrpSpPr/>
          <p:nvPr/>
        </p:nvGrpSpPr>
        <p:grpSpPr>
          <a:xfrm>
            <a:off x="6348831" y="5689793"/>
            <a:ext cx="1532689" cy="391221"/>
            <a:chOff x="0" y="0"/>
            <a:chExt cx="1532688" cy="391220"/>
          </a:xfrm>
        </p:grpSpPr>
        <p:sp>
          <p:nvSpPr>
            <p:cNvPr id="490" name="Rectangle"/>
            <p:cNvSpPr/>
            <p:nvPr/>
          </p:nvSpPr>
          <p:spPr>
            <a:xfrm>
              <a:off x="-1" y="-1"/>
              <a:ext cx="1532690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91" name="4K Streaming"/>
            <p:cNvSpPr txBox="1"/>
            <p:nvPr/>
          </p:nvSpPr>
          <p:spPr>
            <a:xfrm>
              <a:off x="12699" y="82738"/>
              <a:ext cx="1507290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4K Streaming</a:t>
              </a:r>
            </a:p>
          </p:txBody>
        </p:sp>
      </p:grpSp>
      <p:sp>
        <p:nvSpPr>
          <p:cNvPr id="493" name="WebRTC…"/>
          <p:cNvSpPr txBox="1"/>
          <p:nvPr/>
        </p:nvSpPr>
        <p:spPr>
          <a:xfrm>
            <a:off x="7952002" y="5653081"/>
            <a:ext cx="2887254" cy="29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WebRTC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Nvidia Video Encoder</a:t>
            </a:r>
          </a:p>
        </p:txBody>
      </p:sp>
      <p:grpSp>
        <p:nvGrpSpPr>
          <p:cNvPr id="496" name="4K Streaming"/>
          <p:cNvGrpSpPr/>
          <p:nvPr/>
        </p:nvGrpSpPr>
        <p:grpSpPr>
          <a:xfrm>
            <a:off x="5669153" y="5701870"/>
            <a:ext cx="564314" cy="391221"/>
            <a:chOff x="0" y="0"/>
            <a:chExt cx="564312" cy="391220"/>
          </a:xfrm>
        </p:grpSpPr>
        <p:sp>
          <p:nvSpPr>
            <p:cNvPr id="494" name="Rectangle"/>
            <p:cNvSpPr/>
            <p:nvPr/>
          </p:nvSpPr>
          <p:spPr>
            <a:xfrm>
              <a:off x="0" y="-1"/>
              <a:ext cx="564313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495" name="CES 2020"/>
            <p:cNvSpPr txBox="1"/>
            <p:nvPr/>
          </p:nvSpPr>
          <p:spPr>
            <a:xfrm>
              <a:off x="12700" y="12888"/>
              <a:ext cx="538913" cy="36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CES 2020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lvl1pPr>
          </a:lstStyle>
          <a:p>
            <a:pPr/>
            <a:br/>
          </a:p>
        </p:txBody>
      </p:sp>
      <p:sp>
        <p:nvSpPr>
          <p:cNvPr id="46" name="Anthony Liot…"/>
          <p:cNvSpPr txBox="1"/>
          <p:nvPr/>
        </p:nvSpPr>
        <p:spPr>
          <a:xfrm>
            <a:off x="914400" y="2133599"/>
            <a:ext cx="7391400" cy="3242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b="1" sz="4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Anthony Liot</a:t>
            </a:r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b="1" sz="25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Anthony Sylvain Jean-Yves Liot</a:t>
            </a:r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b="1" sz="25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“Tony”</a:t>
            </a:r>
            <a:endParaRPr sz="440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b="1" sz="4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Technical Director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Work Experience 3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Work Experience</a:t>
            </a:r>
            <a:r>
              <a:t> - California</a:t>
            </a:r>
          </a:p>
        </p:txBody>
      </p:sp>
      <p:grpSp>
        <p:nvGrpSpPr>
          <p:cNvPr id="503" name="Audio/Voice API"/>
          <p:cNvGrpSpPr/>
          <p:nvPr/>
        </p:nvGrpSpPr>
        <p:grpSpPr>
          <a:xfrm>
            <a:off x="1969608" y="3213238"/>
            <a:ext cx="1022411" cy="391222"/>
            <a:chOff x="0" y="0"/>
            <a:chExt cx="1022409" cy="391221"/>
          </a:xfrm>
        </p:grpSpPr>
        <p:sp>
          <p:nvSpPr>
            <p:cNvPr id="501" name="Rectangle"/>
            <p:cNvSpPr/>
            <p:nvPr/>
          </p:nvSpPr>
          <p:spPr>
            <a:xfrm>
              <a:off x="0" y="-1"/>
              <a:ext cx="1022410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02" name="Audio/Voice API"/>
            <p:cNvSpPr txBox="1"/>
            <p:nvPr/>
          </p:nvSpPr>
          <p:spPr>
            <a:xfrm>
              <a:off x="12700" y="82739"/>
              <a:ext cx="997010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Audio/Voice API</a:t>
              </a:r>
            </a:p>
          </p:txBody>
        </p:sp>
      </p:grpSp>
      <p:grpSp>
        <p:nvGrpSpPr>
          <p:cNvPr id="506" name="3D Virtual Assistant 2"/>
          <p:cNvGrpSpPr/>
          <p:nvPr/>
        </p:nvGrpSpPr>
        <p:grpSpPr>
          <a:xfrm>
            <a:off x="333550" y="2251939"/>
            <a:ext cx="1634046" cy="391221"/>
            <a:chOff x="0" y="0"/>
            <a:chExt cx="1634044" cy="391220"/>
          </a:xfrm>
        </p:grpSpPr>
        <p:sp>
          <p:nvSpPr>
            <p:cNvPr id="504" name="Rectangle"/>
            <p:cNvSpPr/>
            <p:nvPr/>
          </p:nvSpPr>
          <p:spPr>
            <a:xfrm>
              <a:off x="-1" y="-1"/>
              <a:ext cx="1634046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05" name="3D Virtual Assistant 2"/>
            <p:cNvSpPr txBox="1"/>
            <p:nvPr/>
          </p:nvSpPr>
          <p:spPr>
            <a:xfrm>
              <a:off x="12699" y="82738"/>
              <a:ext cx="1608646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3D Virtual Assistant 2</a:t>
              </a:r>
            </a:p>
          </p:txBody>
        </p:sp>
      </p:grpSp>
      <p:grpSp>
        <p:nvGrpSpPr>
          <p:cNvPr id="509" name="Device mixing Computer Vision and Audio/Voice"/>
          <p:cNvGrpSpPr/>
          <p:nvPr/>
        </p:nvGrpSpPr>
        <p:grpSpPr>
          <a:xfrm>
            <a:off x="339900" y="2732589"/>
            <a:ext cx="1634046" cy="391222"/>
            <a:chOff x="0" y="0"/>
            <a:chExt cx="1634044" cy="391221"/>
          </a:xfrm>
        </p:grpSpPr>
        <p:sp>
          <p:nvSpPr>
            <p:cNvPr id="507" name="Rectangle"/>
            <p:cNvSpPr/>
            <p:nvPr/>
          </p:nvSpPr>
          <p:spPr>
            <a:xfrm>
              <a:off x="-1" y="-1"/>
              <a:ext cx="1634046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08" name="Device mixing Computer Vision and Audio/Voice"/>
            <p:cNvSpPr txBox="1"/>
            <p:nvPr/>
          </p:nvSpPr>
          <p:spPr>
            <a:xfrm>
              <a:off x="12699" y="12889"/>
              <a:ext cx="1608646" cy="365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Device mixing Computer Vision and Audio/Voice</a:t>
              </a:r>
            </a:p>
          </p:txBody>
        </p:sp>
      </p:grpSp>
      <p:sp>
        <p:nvSpPr>
          <p:cNvPr id="510" name="Lead Developer…"/>
          <p:cNvSpPr txBox="1"/>
          <p:nvPr/>
        </p:nvSpPr>
        <p:spPr>
          <a:xfrm>
            <a:off x="2062825" y="2251318"/>
            <a:ext cx="2887253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511" name="Lead Developer…"/>
          <p:cNvSpPr txBox="1"/>
          <p:nvPr/>
        </p:nvSpPr>
        <p:spPr>
          <a:xfrm>
            <a:off x="3031200" y="3224409"/>
            <a:ext cx="2887253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512" name="SAMSUNG TECHNOLOGY AND ADVANCED RESEARCH LABS"/>
          <p:cNvSpPr txBox="1"/>
          <p:nvPr/>
        </p:nvSpPr>
        <p:spPr>
          <a:xfrm>
            <a:off x="63627" y="6389983"/>
            <a:ext cx="9016746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SRA – STARLABS – NEON</a:t>
            </a:r>
          </a:p>
        </p:txBody>
      </p:sp>
      <p:sp>
        <p:nvSpPr>
          <p:cNvPr id="513" name="Line"/>
          <p:cNvSpPr/>
          <p:nvPr/>
        </p:nvSpPr>
        <p:spPr>
          <a:xfrm>
            <a:off x="436416" y="2020911"/>
            <a:ext cx="838517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14" name="Line"/>
          <p:cNvSpPr/>
          <p:nvPr/>
        </p:nvSpPr>
        <p:spPr>
          <a:xfrm flipV="1">
            <a:off x="451274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15" name="Line"/>
          <p:cNvSpPr/>
          <p:nvPr/>
        </p:nvSpPr>
        <p:spPr>
          <a:xfrm flipV="1">
            <a:off x="318090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16" name="Line"/>
          <p:cNvSpPr/>
          <p:nvPr/>
        </p:nvSpPr>
        <p:spPr>
          <a:xfrm flipV="1">
            <a:off x="1816089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17" name="2016"/>
          <p:cNvSpPr txBox="1"/>
          <p:nvPr/>
        </p:nvSpPr>
        <p:spPr>
          <a:xfrm>
            <a:off x="3090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2018</a:t>
            </a:r>
          </a:p>
        </p:txBody>
      </p:sp>
      <p:sp>
        <p:nvSpPr>
          <p:cNvPr id="518" name="2017"/>
          <p:cNvSpPr txBox="1"/>
          <p:nvPr/>
        </p:nvSpPr>
        <p:spPr>
          <a:xfrm>
            <a:off x="167008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2019</a:t>
            </a:r>
          </a:p>
        </p:txBody>
      </p:sp>
      <p:sp>
        <p:nvSpPr>
          <p:cNvPr id="519" name="2018"/>
          <p:cNvSpPr txBox="1"/>
          <p:nvPr/>
        </p:nvSpPr>
        <p:spPr>
          <a:xfrm>
            <a:off x="302912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520" name="Line"/>
          <p:cNvSpPr/>
          <p:nvPr/>
        </p:nvSpPr>
        <p:spPr>
          <a:xfrm flipV="1">
            <a:off x="591053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21" name="Line"/>
          <p:cNvSpPr/>
          <p:nvPr/>
        </p:nvSpPr>
        <p:spPr>
          <a:xfrm flipV="1">
            <a:off x="4545720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22" name="2019"/>
          <p:cNvSpPr txBox="1"/>
          <p:nvPr/>
        </p:nvSpPr>
        <p:spPr>
          <a:xfrm>
            <a:off x="438439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523" name="2020"/>
          <p:cNvSpPr txBox="1"/>
          <p:nvPr/>
        </p:nvSpPr>
        <p:spPr>
          <a:xfrm>
            <a:off x="57434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524" name="Line"/>
          <p:cNvSpPr/>
          <p:nvPr/>
        </p:nvSpPr>
        <p:spPr>
          <a:xfrm flipV="1">
            <a:off x="8479990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25" name="Line"/>
          <p:cNvSpPr/>
          <p:nvPr/>
        </p:nvSpPr>
        <p:spPr>
          <a:xfrm flipV="1">
            <a:off x="7115174" y="2017414"/>
            <a:ext cx="3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26" name="2021"/>
          <p:cNvSpPr txBox="1"/>
          <p:nvPr/>
        </p:nvSpPr>
        <p:spPr>
          <a:xfrm>
            <a:off x="6961505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527" name="…"/>
          <p:cNvSpPr txBox="1"/>
          <p:nvPr/>
        </p:nvSpPr>
        <p:spPr>
          <a:xfrm>
            <a:off x="8307113" y="1852034"/>
            <a:ext cx="180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...</a:t>
            </a:r>
          </a:p>
        </p:txBody>
      </p:sp>
      <p:sp>
        <p:nvSpPr>
          <p:cNvPr id="528" name="Lead Developer…"/>
          <p:cNvSpPr txBox="1"/>
          <p:nvPr/>
        </p:nvSpPr>
        <p:spPr>
          <a:xfrm>
            <a:off x="2062825" y="2719890"/>
            <a:ext cx="2887253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grpSp>
        <p:nvGrpSpPr>
          <p:cNvPr id="531" name="Deep Learning API (Python / Node)"/>
          <p:cNvGrpSpPr/>
          <p:nvPr/>
        </p:nvGrpSpPr>
        <p:grpSpPr>
          <a:xfrm>
            <a:off x="2995247" y="3693888"/>
            <a:ext cx="5133241" cy="391222"/>
            <a:chOff x="0" y="0"/>
            <a:chExt cx="5133240" cy="391221"/>
          </a:xfrm>
        </p:grpSpPr>
        <p:sp>
          <p:nvSpPr>
            <p:cNvPr id="529" name="Rectangle"/>
            <p:cNvSpPr/>
            <p:nvPr/>
          </p:nvSpPr>
          <p:spPr>
            <a:xfrm>
              <a:off x="0" y="-1"/>
              <a:ext cx="5133241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30" name="Deep Learning API Framework (Python / Node / C++)"/>
            <p:cNvSpPr txBox="1"/>
            <p:nvPr/>
          </p:nvSpPr>
          <p:spPr>
            <a:xfrm>
              <a:off x="12700" y="82739"/>
              <a:ext cx="5107841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  <a:r>
                <a:t>Deep Learning API</a:t>
              </a:r>
              <a:r>
                <a:t> Framework</a:t>
              </a:r>
              <a:r>
                <a:t> (Python / Node</a:t>
              </a:r>
              <a:r>
                <a:t> / C++</a:t>
              </a:r>
              <a:r>
                <a:t>)</a:t>
              </a:r>
            </a:p>
          </p:txBody>
        </p:sp>
      </p:grpSp>
      <p:sp>
        <p:nvSpPr>
          <p:cNvPr id="532" name="Lead Developer…"/>
          <p:cNvSpPr txBox="1"/>
          <p:nvPr/>
        </p:nvSpPr>
        <p:spPr>
          <a:xfrm>
            <a:off x="8128488" y="3681751"/>
            <a:ext cx="1046944" cy="392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C++/CUDA</a:t>
            </a:r>
          </a:p>
        </p:txBody>
      </p:sp>
      <p:grpSp>
        <p:nvGrpSpPr>
          <p:cNvPr id="535" name="4K Streaming"/>
          <p:cNvGrpSpPr/>
          <p:nvPr/>
        </p:nvGrpSpPr>
        <p:grpSpPr>
          <a:xfrm>
            <a:off x="3671694" y="4174540"/>
            <a:ext cx="874028" cy="391221"/>
            <a:chOff x="0" y="0"/>
            <a:chExt cx="874026" cy="391220"/>
          </a:xfrm>
        </p:grpSpPr>
        <p:sp>
          <p:nvSpPr>
            <p:cNvPr id="533" name="Rectangle"/>
            <p:cNvSpPr/>
            <p:nvPr/>
          </p:nvSpPr>
          <p:spPr>
            <a:xfrm>
              <a:off x="0" y="-1"/>
              <a:ext cx="87402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34" name="4K Streaming"/>
            <p:cNvSpPr txBox="1"/>
            <p:nvPr/>
          </p:nvSpPr>
          <p:spPr>
            <a:xfrm>
              <a:off x="12700" y="82738"/>
              <a:ext cx="84862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4K Streaming</a:t>
              </a:r>
            </a:p>
          </p:txBody>
        </p:sp>
      </p:grpSp>
      <p:sp>
        <p:nvSpPr>
          <p:cNvPr id="536" name="WebRTC…"/>
          <p:cNvSpPr txBox="1"/>
          <p:nvPr/>
        </p:nvSpPr>
        <p:spPr>
          <a:xfrm>
            <a:off x="8128486" y="4164635"/>
            <a:ext cx="1046945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WebRTC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Nvidia Video Encoder</a:t>
            </a:r>
          </a:p>
        </p:txBody>
      </p:sp>
      <p:grpSp>
        <p:nvGrpSpPr>
          <p:cNvPr id="539" name="4K Streaming"/>
          <p:cNvGrpSpPr/>
          <p:nvPr/>
        </p:nvGrpSpPr>
        <p:grpSpPr>
          <a:xfrm>
            <a:off x="2992017" y="4174540"/>
            <a:ext cx="564314" cy="391221"/>
            <a:chOff x="0" y="0"/>
            <a:chExt cx="564312" cy="391220"/>
          </a:xfrm>
        </p:grpSpPr>
        <p:sp>
          <p:nvSpPr>
            <p:cNvPr id="537" name="Rectangle"/>
            <p:cNvSpPr/>
            <p:nvPr/>
          </p:nvSpPr>
          <p:spPr>
            <a:xfrm>
              <a:off x="0" y="-1"/>
              <a:ext cx="564313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38" name="CES 2020"/>
            <p:cNvSpPr txBox="1"/>
            <p:nvPr/>
          </p:nvSpPr>
          <p:spPr>
            <a:xfrm>
              <a:off x="12700" y="12888"/>
              <a:ext cx="538913" cy="36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CES 2020</a:t>
              </a:r>
            </a:p>
          </p:txBody>
        </p:sp>
      </p:grpSp>
      <p:grpSp>
        <p:nvGrpSpPr>
          <p:cNvPr id="542" name="Deep Learning API (Python / Node)"/>
          <p:cNvGrpSpPr/>
          <p:nvPr/>
        </p:nvGrpSpPr>
        <p:grpSpPr>
          <a:xfrm>
            <a:off x="4629003" y="4182476"/>
            <a:ext cx="3499485" cy="391222"/>
            <a:chOff x="0" y="0"/>
            <a:chExt cx="3499484" cy="391221"/>
          </a:xfrm>
        </p:grpSpPr>
        <p:sp>
          <p:nvSpPr>
            <p:cNvPr id="540" name="Rectangle"/>
            <p:cNvSpPr/>
            <p:nvPr/>
          </p:nvSpPr>
          <p:spPr>
            <a:xfrm>
              <a:off x="-1" y="-1"/>
              <a:ext cx="3499486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41" name="Neon Project – Photorealistic Avatar Live Streaming"/>
            <p:cNvSpPr txBox="1"/>
            <p:nvPr/>
          </p:nvSpPr>
          <p:spPr>
            <a:xfrm>
              <a:off x="12699" y="82739"/>
              <a:ext cx="3474086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Neon Project – Photorealistic Avatar Live Streaming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Work Experience 3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Work Experience</a:t>
            </a:r>
            <a:r>
              <a:t> - California</a:t>
            </a:r>
          </a:p>
        </p:txBody>
      </p:sp>
      <p:sp>
        <p:nvSpPr>
          <p:cNvPr id="547" name="SAMSUNG TECHNOLOGY AND ADVANCED RESEARCH LABS"/>
          <p:cNvSpPr txBox="1"/>
          <p:nvPr/>
        </p:nvSpPr>
        <p:spPr>
          <a:xfrm>
            <a:off x="63627" y="6389983"/>
            <a:ext cx="9016746" cy="42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>
                <a:solidFill>
                  <a:srgbClr val="ACB3FA"/>
                </a:solidFill>
              </a:defRPr>
            </a:lvl1pPr>
          </a:lstStyle>
          <a:p>
            <a:pPr/>
            <a:r>
              <a:t>SRA – STARLABS – NEON</a:t>
            </a:r>
          </a:p>
        </p:txBody>
      </p:sp>
      <p:sp>
        <p:nvSpPr>
          <p:cNvPr id="548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49" name="Line"/>
          <p:cNvSpPr/>
          <p:nvPr/>
        </p:nvSpPr>
        <p:spPr>
          <a:xfrm flipV="1">
            <a:off x="451274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50" name="Line"/>
          <p:cNvSpPr/>
          <p:nvPr/>
        </p:nvSpPr>
        <p:spPr>
          <a:xfrm flipV="1">
            <a:off x="318090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51" name="Line"/>
          <p:cNvSpPr/>
          <p:nvPr/>
        </p:nvSpPr>
        <p:spPr>
          <a:xfrm flipV="1">
            <a:off x="1816090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52" name="2016"/>
          <p:cNvSpPr txBox="1"/>
          <p:nvPr/>
        </p:nvSpPr>
        <p:spPr>
          <a:xfrm>
            <a:off x="3090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2020</a:t>
            </a:r>
          </a:p>
        </p:txBody>
      </p:sp>
      <p:sp>
        <p:nvSpPr>
          <p:cNvPr id="553" name="2017"/>
          <p:cNvSpPr txBox="1"/>
          <p:nvPr/>
        </p:nvSpPr>
        <p:spPr>
          <a:xfrm>
            <a:off x="167008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2021</a:t>
            </a:r>
          </a:p>
        </p:txBody>
      </p:sp>
      <p:sp>
        <p:nvSpPr>
          <p:cNvPr id="554" name="2018"/>
          <p:cNvSpPr txBox="1"/>
          <p:nvPr/>
        </p:nvSpPr>
        <p:spPr>
          <a:xfrm>
            <a:off x="3029120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2022</a:t>
            </a:r>
          </a:p>
        </p:txBody>
      </p:sp>
      <p:sp>
        <p:nvSpPr>
          <p:cNvPr id="555" name="Line"/>
          <p:cNvSpPr/>
          <p:nvPr/>
        </p:nvSpPr>
        <p:spPr>
          <a:xfrm flipV="1">
            <a:off x="5910536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56" name="Line"/>
          <p:cNvSpPr/>
          <p:nvPr/>
        </p:nvSpPr>
        <p:spPr>
          <a:xfrm flipV="1">
            <a:off x="4545721" y="2018422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57" name="2019"/>
          <p:cNvSpPr txBox="1"/>
          <p:nvPr/>
        </p:nvSpPr>
        <p:spPr>
          <a:xfrm>
            <a:off x="4384392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2023</a:t>
            </a:r>
          </a:p>
        </p:txBody>
      </p:sp>
      <p:sp>
        <p:nvSpPr>
          <p:cNvPr id="558" name="2020"/>
          <p:cNvSpPr txBox="1"/>
          <p:nvPr/>
        </p:nvSpPr>
        <p:spPr>
          <a:xfrm>
            <a:off x="5743433" y="185203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2024</a:t>
            </a:r>
          </a:p>
        </p:txBody>
      </p:sp>
      <p:sp>
        <p:nvSpPr>
          <p:cNvPr id="559" name="Line"/>
          <p:cNvSpPr/>
          <p:nvPr/>
        </p:nvSpPr>
        <p:spPr>
          <a:xfrm flipV="1">
            <a:off x="8479990" y="2017414"/>
            <a:ext cx="3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60" name="Line"/>
          <p:cNvSpPr/>
          <p:nvPr/>
        </p:nvSpPr>
        <p:spPr>
          <a:xfrm flipV="1">
            <a:off x="7115175" y="2017414"/>
            <a:ext cx="2" cy="17137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61" name="2021"/>
          <p:cNvSpPr txBox="1"/>
          <p:nvPr/>
        </p:nvSpPr>
        <p:spPr>
          <a:xfrm>
            <a:off x="6961505" y="1852034"/>
            <a:ext cx="2057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…</a:t>
            </a:r>
          </a:p>
        </p:txBody>
      </p:sp>
      <p:grpSp>
        <p:nvGrpSpPr>
          <p:cNvPr id="564" name="Deep Learning API (Python / Node)"/>
          <p:cNvGrpSpPr/>
          <p:nvPr/>
        </p:nvGrpSpPr>
        <p:grpSpPr>
          <a:xfrm>
            <a:off x="231651" y="2377562"/>
            <a:ext cx="5133242" cy="391222"/>
            <a:chOff x="0" y="0"/>
            <a:chExt cx="5133240" cy="391221"/>
          </a:xfrm>
        </p:grpSpPr>
        <p:sp>
          <p:nvSpPr>
            <p:cNvPr id="562" name="Rectangle"/>
            <p:cNvSpPr/>
            <p:nvPr/>
          </p:nvSpPr>
          <p:spPr>
            <a:xfrm>
              <a:off x="0" y="-1"/>
              <a:ext cx="5133241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63" name="Deep Learning API Framework (Python / Node / C++)"/>
            <p:cNvSpPr txBox="1"/>
            <p:nvPr/>
          </p:nvSpPr>
          <p:spPr>
            <a:xfrm>
              <a:off x="12700" y="82739"/>
              <a:ext cx="5107841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  <a:r>
                <a:t>Deep Learning API</a:t>
              </a:r>
              <a:r>
                <a:t> Framework</a:t>
              </a:r>
              <a:r>
                <a:t> (Python / Node</a:t>
              </a:r>
              <a:r>
                <a:t> / C++</a:t>
              </a:r>
              <a:r>
                <a:t>)</a:t>
              </a:r>
            </a:p>
          </p:txBody>
        </p:sp>
      </p:grpSp>
      <p:sp>
        <p:nvSpPr>
          <p:cNvPr id="565" name="Lead Developer…"/>
          <p:cNvSpPr txBox="1"/>
          <p:nvPr/>
        </p:nvSpPr>
        <p:spPr>
          <a:xfrm>
            <a:off x="5364892" y="2365424"/>
            <a:ext cx="1046944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C++/CUDA</a:t>
            </a:r>
          </a:p>
        </p:txBody>
      </p:sp>
      <p:grpSp>
        <p:nvGrpSpPr>
          <p:cNvPr id="568" name="4K Streaming"/>
          <p:cNvGrpSpPr/>
          <p:nvPr/>
        </p:nvGrpSpPr>
        <p:grpSpPr>
          <a:xfrm>
            <a:off x="908098" y="2858213"/>
            <a:ext cx="874028" cy="391221"/>
            <a:chOff x="0" y="0"/>
            <a:chExt cx="874026" cy="391220"/>
          </a:xfrm>
        </p:grpSpPr>
        <p:sp>
          <p:nvSpPr>
            <p:cNvPr id="566" name="Rectangle"/>
            <p:cNvSpPr/>
            <p:nvPr/>
          </p:nvSpPr>
          <p:spPr>
            <a:xfrm>
              <a:off x="0" y="-1"/>
              <a:ext cx="874027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67" name="4K Streaming"/>
            <p:cNvSpPr txBox="1"/>
            <p:nvPr/>
          </p:nvSpPr>
          <p:spPr>
            <a:xfrm>
              <a:off x="12700" y="82738"/>
              <a:ext cx="848627" cy="225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4K Streaming</a:t>
              </a:r>
            </a:p>
          </p:txBody>
        </p:sp>
      </p:grpSp>
      <p:sp>
        <p:nvSpPr>
          <p:cNvPr id="569" name="WebRTC…"/>
          <p:cNvSpPr txBox="1"/>
          <p:nvPr/>
        </p:nvSpPr>
        <p:spPr>
          <a:xfrm>
            <a:off x="5364891" y="2848309"/>
            <a:ext cx="1046945" cy="392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WebRTC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Nvidia Video Encoder</a:t>
            </a:r>
          </a:p>
        </p:txBody>
      </p:sp>
      <p:grpSp>
        <p:nvGrpSpPr>
          <p:cNvPr id="572" name="4K Streaming"/>
          <p:cNvGrpSpPr/>
          <p:nvPr/>
        </p:nvGrpSpPr>
        <p:grpSpPr>
          <a:xfrm>
            <a:off x="228422" y="2858213"/>
            <a:ext cx="564314" cy="391221"/>
            <a:chOff x="0" y="0"/>
            <a:chExt cx="564312" cy="391220"/>
          </a:xfrm>
        </p:grpSpPr>
        <p:sp>
          <p:nvSpPr>
            <p:cNvPr id="570" name="Rectangle"/>
            <p:cNvSpPr/>
            <p:nvPr/>
          </p:nvSpPr>
          <p:spPr>
            <a:xfrm>
              <a:off x="0" y="-1"/>
              <a:ext cx="564313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71" name="CES 2020"/>
            <p:cNvSpPr txBox="1"/>
            <p:nvPr/>
          </p:nvSpPr>
          <p:spPr>
            <a:xfrm>
              <a:off x="12700" y="12888"/>
              <a:ext cx="538913" cy="36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CES 2020</a:t>
              </a:r>
            </a:p>
          </p:txBody>
        </p:sp>
      </p:grpSp>
      <p:grpSp>
        <p:nvGrpSpPr>
          <p:cNvPr id="575" name="Deep Learning API (Python / Node)"/>
          <p:cNvGrpSpPr/>
          <p:nvPr/>
        </p:nvGrpSpPr>
        <p:grpSpPr>
          <a:xfrm>
            <a:off x="1865408" y="2866150"/>
            <a:ext cx="3499485" cy="391222"/>
            <a:chOff x="0" y="0"/>
            <a:chExt cx="3499484" cy="391221"/>
          </a:xfrm>
        </p:grpSpPr>
        <p:sp>
          <p:nvSpPr>
            <p:cNvPr id="573" name="Rectangle"/>
            <p:cNvSpPr/>
            <p:nvPr/>
          </p:nvSpPr>
          <p:spPr>
            <a:xfrm>
              <a:off x="-1" y="-1"/>
              <a:ext cx="3499486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0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74" name="Neon Project – Photorealistic Avatar Live Streaming"/>
            <p:cNvSpPr txBox="1"/>
            <p:nvPr/>
          </p:nvSpPr>
          <p:spPr>
            <a:xfrm>
              <a:off x="12699" y="82739"/>
              <a:ext cx="3474086" cy="2257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000">
                  <a:solidFill>
                    <a:srgbClr val="2843B6"/>
                  </a:solidFill>
                </a:defRPr>
              </a:lvl1pPr>
            </a:lstStyle>
            <a:p>
              <a:pPr/>
              <a:r>
                <a:t>Neon Project – Photorealistic Avatar Live Streaming</a:t>
              </a:r>
            </a:p>
          </p:txBody>
        </p:sp>
      </p:grpSp>
      <p:sp>
        <p:nvSpPr>
          <p:cNvPr id="576" name="Deep Learning API (Python / Node)"/>
          <p:cNvSpPr/>
          <p:nvPr/>
        </p:nvSpPr>
        <p:spPr>
          <a:xfrm>
            <a:off x="5333125" y="3387381"/>
            <a:ext cx="1750266" cy="32805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000">
                <a:solidFill>
                  <a:srgbClr val="2843B6"/>
                </a:solidFill>
              </a:defRPr>
            </a:lvl1pPr>
          </a:lstStyle>
          <a:p>
            <a:pPr/>
            <a:r>
              <a:t>LLM / Knowledge Graph</a:t>
            </a:r>
          </a:p>
        </p:txBody>
      </p:sp>
      <p:sp>
        <p:nvSpPr>
          <p:cNvPr id="577" name="WebRTC…"/>
          <p:cNvSpPr txBox="1"/>
          <p:nvPr/>
        </p:nvSpPr>
        <p:spPr>
          <a:xfrm>
            <a:off x="7143929" y="3405975"/>
            <a:ext cx="1046945" cy="290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Lama.cpp</a:t>
            </a:r>
          </a:p>
          <a:p>
            <a:pPr marL="268529" indent="-268529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VectorDB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onclusion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grpSp>
        <p:nvGrpSpPr>
          <p:cNvPr id="584" name="Extensive experience architecting and developing large scale design"/>
          <p:cNvGrpSpPr/>
          <p:nvPr/>
        </p:nvGrpSpPr>
        <p:grpSpPr>
          <a:xfrm>
            <a:off x="489436" y="2378124"/>
            <a:ext cx="8165128" cy="391222"/>
            <a:chOff x="0" y="0"/>
            <a:chExt cx="8165127" cy="391221"/>
          </a:xfrm>
        </p:grpSpPr>
        <p:sp>
          <p:nvSpPr>
            <p:cNvPr id="582" name="Rectangle"/>
            <p:cNvSpPr/>
            <p:nvPr/>
          </p:nvSpPr>
          <p:spPr>
            <a:xfrm>
              <a:off x="0" y="-1"/>
              <a:ext cx="8165128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83" name="Extensive experience architecting and developing large scale design"/>
            <p:cNvSpPr txBox="1"/>
            <p:nvPr/>
          </p:nvSpPr>
          <p:spPr>
            <a:xfrm>
              <a:off x="12700" y="57878"/>
              <a:ext cx="8139728" cy="275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Extensive experience architecting and developing large scale design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onclusion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grpSp>
        <p:nvGrpSpPr>
          <p:cNvPr id="591" name="Extensive experience architecting and developing large scale design"/>
          <p:cNvGrpSpPr/>
          <p:nvPr/>
        </p:nvGrpSpPr>
        <p:grpSpPr>
          <a:xfrm>
            <a:off x="489436" y="2378124"/>
            <a:ext cx="8165128" cy="391222"/>
            <a:chOff x="0" y="0"/>
            <a:chExt cx="8165127" cy="391221"/>
          </a:xfrm>
        </p:grpSpPr>
        <p:sp>
          <p:nvSpPr>
            <p:cNvPr id="589" name="Rectangle"/>
            <p:cNvSpPr/>
            <p:nvPr/>
          </p:nvSpPr>
          <p:spPr>
            <a:xfrm>
              <a:off x="0" y="-1"/>
              <a:ext cx="8165128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90" name="Extensive experience architecting and developing large scale design"/>
            <p:cNvSpPr txBox="1"/>
            <p:nvPr/>
          </p:nvSpPr>
          <p:spPr>
            <a:xfrm>
              <a:off x="12700" y="57878"/>
              <a:ext cx="8139728" cy="275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Extensive experience architecting and developing large scale design</a:t>
              </a:r>
            </a:p>
          </p:txBody>
        </p:sp>
      </p:grpSp>
      <p:grpSp>
        <p:nvGrpSpPr>
          <p:cNvPr id="594" name="Extensive experience developing cross-platform APIs"/>
          <p:cNvGrpSpPr/>
          <p:nvPr/>
        </p:nvGrpSpPr>
        <p:grpSpPr>
          <a:xfrm>
            <a:off x="489436" y="3013124"/>
            <a:ext cx="8165128" cy="391222"/>
            <a:chOff x="0" y="0"/>
            <a:chExt cx="8165127" cy="391221"/>
          </a:xfrm>
        </p:grpSpPr>
        <p:sp>
          <p:nvSpPr>
            <p:cNvPr id="592" name="Rectangle"/>
            <p:cNvSpPr/>
            <p:nvPr/>
          </p:nvSpPr>
          <p:spPr>
            <a:xfrm>
              <a:off x="0" y="-1"/>
              <a:ext cx="8165128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593" name="Extensive experience developing cross-platform APIs"/>
            <p:cNvSpPr txBox="1"/>
            <p:nvPr/>
          </p:nvSpPr>
          <p:spPr>
            <a:xfrm>
              <a:off x="12700" y="57878"/>
              <a:ext cx="8139728" cy="275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Extensive experience developing cross-platform APIs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onclusion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grpSp>
        <p:nvGrpSpPr>
          <p:cNvPr id="601" name="Extensive experience architecting and developing large scale design"/>
          <p:cNvGrpSpPr/>
          <p:nvPr/>
        </p:nvGrpSpPr>
        <p:grpSpPr>
          <a:xfrm>
            <a:off x="489436" y="2378124"/>
            <a:ext cx="8165128" cy="391222"/>
            <a:chOff x="0" y="0"/>
            <a:chExt cx="8165127" cy="391221"/>
          </a:xfrm>
        </p:grpSpPr>
        <p:sp>
          <p:nvSpPr>
            <p:cNvPr id="599" name="Rectangle"/>
            <p:cNvSpPr/>
            <p:nvPr/>
          </p:nvSpPr>
          <p:spPr>
            <a:xfrm>
              <a:off x="0" y="-1"/>
              <a:ext cx="8165128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600" name="Extensive experience architecting and developing large scale design"/>
            <p:cNvSpPr txBox="1"/>
            <p:nvPr/>
          </p:nvSpPr>
          <p:spPr>
            <a:xfrm>
              <a:off x="12700" y="57878"/>
              <a:ext cx="8139728" cy="275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Extensive experience architecting and developing large scale design</a:t>
              </a:r>
            </a:p>
          </p:txBody>
        </p:sp>
      </p:grpSp>
      <p:grpSp>
        <p:nvGrpSpPr>
          <p:cNvPr id="604" name="Extensive experience developing cross-platform APIs"/>
          <p:cNvGrpSpPr/>
          <p:nvPr/>
        </p:nvGrpSpPr>
        <p:grpSpPr>
          <a:xfrm>
            <a:off x="489436" y="3013124"/>
            <a:ext cx="8165128" cy="391222"/>
            <a:chOff x="0" y="0"/>
            <a:chExt cx="8165127" cy="391221"/>
          </a:xfrm>
        </p:grpSpPr>
        <p:sp>
          <p:nvSpPr>
            <p:cNvPr id="602" name="Rectangle"/>
            <p:cNvSpPr/>
            <p:nvPr/>
          </p:nvSpPr>
          <p:spPr>
            <a:xfrm>
              <a:off x="0" y="-1"/>
              <a:ext cx="8165128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603" name="Extensive experience developing cross-platform APIs"/>
            <p:cNvSpPr txBox="1"/>
            <p:nvPr/>
          </p:nvSpPr>
          <p:spPr>
            <a:xfrm>
              <a:off x="12700" y="57878"/>
              <a:ext cx="8139728" cy="275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Extensive experience developing cross-platform APIs</a:t>
              </a:r>
            </a:p>
          </p:txBody>
        </p:sp>
      </p:grpSp>
      <p:grpSp>
        <p:nvGrpSpPr>
          <p:cNvPr id="607" name="Highly skilled in a variety of software languages"/>
          <p:cNvGrpSpPr/>
          <p:nvPr/>
        </p:nvGrpSpPr>
        <p:grpSpPr>
          <a:xfrm>
            <a:off x="489436" y="3647440"/>
            <a:ext cx="8165128" cy="391221"/>
            <a:chOff x="0" y="0"/>
            <a:chExt cx="8165127" cy="391220"/>
          </a:xfrm>
        </p:grpSpPr>
        <p:sp>
          <p:nvSpPr>
            <p:cNvPr id="605" name="Rectangle"/>
            <p:cNvSpPr/>
            <p:nvPr/>
          </p:nvSpPr>
          <p:spPr>
            <a:xfrm>
              <a:off x="0" y="-1"/>
              <a:ext cx="8165128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606" name="Highly skilled in a variety of software languages"/>
            <p:cNvSpPr txBox="1"/>
            <p:nvPr/>
          </p:nvSpPr>
          <p:spPr>
            <a:xfrm>
              <a:off x="12700" y="57878"/>
              <a:ext cx="8139728" cy="275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Highly skilled in a variety of software languages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onclusion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grpSp>
        <p:nvGrpSpPr>
          <p:cNvPr id="614" name="Extensive experience architecting and developing large scale design"/>
          <p:cNvGrpSpPr/>
          <p:nvPr/>
        </p:nvGrpSpPr>
        <p:grpSpPr>
          <a:xfrm>
            <a:off x="489436" y="2378124"/>
            <a:ext cx="8165128" cy="391222"/>
            <a:chOff x="0" y="0"/>
            <a:chExt cx="8165127" cy="391221"/>
          </a:xfrm>
        </p:grpSpPr>
        <p:sp>
          <p:nvSpPr>
            <p:cNvPr id="612" name="Rectangle"/>
            <p:cNvSpPr/>
            <p:nvPr/>
          </p:nvSpPr>
          <p:spPr>
            <a:xfrm>
              <a:off x="0" y="-1"/>
              <a:ext cx="8165128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613" name="Extensive experience architecting and developing large scale design"/>
            <p:cNvSpPr txBox="1"/>
            <p:nvPr/>
          </p:nvSpPr>
          <p:spPr>
            <a:xfrm>
              <a:off x="12700" y="57878"/>
              <a:ext cx="8139728" cy="275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Extensive experience architecting and developing large scale design</a:t>
              </a:r>
            </a:p>
          </p:txBody>
        </p:sp>
      </p:grpSp>
      <p:grpSp>
        <p:nvGrpSpPr>
          <p:cNvPr id="617" name="Extensive experience developing cross-platform APIs"/>
          <p:cNvGrpSpPr/>
          <p:nvPr/>
        </p:nvGrpSpPr>
        <p:grpSpPr>
          <a:xfrm>
            <a:off x="489436" y="3013124"/>
            <a:ext cx="8165128" cy="391222"/>
            <a:chOff x="0" y="0"/>
            <a:chExt cx="8165127" cy="391221"/>
          </a:xfrm>
        </p:grpSpPr>
        <p:sp>
          <p:nvSpPr>
            <p:cNvPr id="615" name="Rectangle"/>
            <p:cNvSpPr/>
            <p:nvPr/>
          </p:nvSpPr>
          <p:spPr>
            <a:xfrm>
              <a:off x="0" y="-1"/>
              <a:ext cx="8165128" cy="391223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616" name="Extensive experience developing cross-platform APIs"/>
            <p:cNvSpPr txBox="1"/>
            <p:nvPr/>
          </p:nvSpPr>
          <p:spPr>
            <a:xfrm>
              <a:off x="12700" y="57878"/>
              <a:ext cx="8139728" cy="275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Extensive experience developing cross-platform APIs</a:t>
              </a:r>
            </a:p>
          </p:txBody>
        </p:sp>
      </p:grpSp>
      <p:grpSp>
        <p:nvGrpSpPr>
          <p:cNvPr id="620" name="Highly skilled in a variety of software languages"/>
          <p:cNvGrpSpPr/>
          <p:nvPr/>
        </p:nvGrpSpPr>
        <p:grpSpPr>
          <a:xfrm>
            <a:off x="489436" y="3647440"/>
            <a:ext cx="8165128" cy="391221"/>
            <a:chOff x="0" y="0"/>
            <a:chExt cx="8165127" cy="391220"/>
          </a:xfrm>
        </p:grpSpPr>
        <p:sp>
          <p:nvSpPr>
            <p:cNvPr id="618" name="Rectangle"/>
            <p:cNvSpPr/>
            <p:nvPr/>
          </p:nvSpPr>
          <p:spPr>
            <a:xfrm>
              <a:off x="0" y="-1"/>
              <a:ext cx="8165128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619" name="Highly skilled in a variety of software languages"/>
            <p:cNvSpPr txBox="1"/>
            <p:nvPr/>
          </p:nvSpPr>
          <p:spPr>
            <a:xfrm>
              <a:off x="12700" y="57878"/>
              <a:ext cx="8139728" cy="275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Highly skilled in a variety of software languages</a:t>
              </a:r>
            </a:p>
          </p:txBody>
        </p:sp>
      </p:grpSp>
      <p:grpSp>
        <p:nvGrpSpPr>
          <p:cNvPr id="623" name="Strong experience leading/mentoring individual and team projects"/>
          <p:cNvGrpSpPr/>
          <p:nvPr/>
        </p:nvGrpSpPr>
        <p:grpSpPr>
          <a:xfrm>
            <a:off x="489436" y="4309452"/>
            <a:ext cx="8165128" cy="391221"/>
            <a:chOff x="0" y="0"/>
            <a:chExt cx="8165127" cy="391220"/>
          </a:xfrm>
        </p:grpSpPr>
        <p:sp>
          <p:nvSpPr>
            <p:cNvPr id="621" name="Rectangle"/>
            <p:cNvSpPr/>
            <p:nvPr/>
          </p:nvSpPr>
          <p:spPr>
            <a:xfrm>
              <a:off x="0" y="-1"/>
              <a:ext cx="8165128" cy="391222"/>
            </a:xfrm>
            <a:prstGeom prst="rect">
              <a:avLst/>
            </a:prstGeom>
            <a:solidFill>
              <a:srgbClr val="E9DB75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622" name="Strong experience leading/mentoring individual and team projects"/>
            <p:cNvSpPr txBox="1"/>
            <p:nvPr/>
          </p:nvSpPr>
          <p:spPr>
            <a:xfrm>
              <a:off x="12700" y="57878"/>
              <a:ext cx="8139728" cy="275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200">
                  <a:solidFill>
                    <a:srgbClr val="2843B6"/>
                  </a:solidFill>
                </a:defRPr>
              </a:lvl1pPr>
            </a:lstStyle>
            <a:p>
              <a:pPr/>
              <a:r>
                <a:t>Strong experience leading/mentoring individual and team projects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lvl1pPr>
          </a:lstStyle>
          <a:p>
            <a:pPr/>
            <a:br/>
          </a:p>
        </p:txBody>
      </p:sp>
      <p:sp>
        <p:nvSpPr>
          <p:cNvPr id="628" name="THANK YOU !!!"/>
          <p:cNvSpPr txBox="1"/>
          <p:nvPr/>
        </p:nvSpPr>
        <p:spPr>
          <a:xfrm>
            <a:off x="933450" y="2702299"/>
            <a:ext cx="7391400" cy="144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b="1" sz="4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THANK YOU 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ummary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51" name="About me…"/>
          <p:cNvSpPr txBox="1"/>
          <p:nvPr/>
        </p:nvSpPr>
        <p:spPr>
          <a:xfrm>
            <a:off x="1162050" y="1961549"/>
            <a:ext cx="7391400" cy="5978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b="1" sz="40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</a:p>
          <a:p>
            <a:pPr marL="441156" indent="-441156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b="1" sz="3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About me</a:t>
            </a:r>
          </a:p>
          <a:p>
            <a:pPr marL="441156" indent="-441156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b="1" sz="3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Education</a:t>
            </a:r>
          </a:p>
          <a:p>
            <a:pPr marL="441156" indent="-441156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b="1" sz="3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Work Experience </a:t>
            </a:r>
            <a:r>
              <a:t>- France</a:t>
            </a:r>
          </a:p>
          <a:p>
            <a:pPr marL="441156" indent="-441156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b="1" sz="3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Work Experience </a:t>
            </a:r>
            <a:r>
              <a:t>- California  </a:t>
            </a:r>
          </a:p>
          <a:p>
            <a:pPr marL="441156" indent="-441156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b="1" sz="3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  <a:r>
              <a:t>Conclusion</a:t>
            </a:r>
          </a:p>
          <a:p>
            <a:pPr marL="441156" indent="-441156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b="1" sz="3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</a:p>
          <a:p>
            <a:pPr marL="441156" indent="-441156" algn="ctr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b="1" sz="4400">
                <a:solidFill>
                  <a:srgbClr val="E9DB75"/>
                </a:solidFill>
                <a:effectLst>
                  <a:outerShdw sx="100000" sy="100000" kx="0" ky="0" algn="b" rotWithShape="0" blurRad="12700" dist="25400" dir="2700000">
                    <a:srgbClr val="000000"/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out me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pic>
        <p:nvPicPr>
          <p:cNvPr id="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4893" y="2747701"/>
            <a:ext cx="1047837" cy="1143002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Line"/>
          <p:cNvSpPr/>
          <p:nvPr/>
        </p:nvSpPr>
        <p:spPr>
          <a:xfrm flipV="1">
            <a:off x="204360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8" name="Line"/>
          <p:cNvSpPr/>
          <p:nvPr/>
        </p:nvSpPr>
        <p:spPr>
          <a:xfrm flipV="1">
            <a:off x="5996811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59" name="1983"/>
          <p:cNvSpPr txBox="1"/>
          <p:nvPr/>
        </p:nvSpPr>
        <p:spPr>
          <a:xfrm>
            <a:off x="50690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1983</a:t>
            </a:r>
          </a:p>
        </p:txBody>
      </p:sp>
      <p:sp>
        <p:nvSpPr>
          <p:cNvPr id="60" name="2007"/>
          <p:cNvSpPr txBox="1"/>
          <p:nvPr/>
        </p:nvSpPr>
        <p:spPr>
          <a:xfrm>
            <a:off x="5843141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2007</a:t>
            </a:r>
          </a:p>
        </p:txBody>
      </p:sp>
      <p:grpSp>
        <p:nvGrpSpPr>
          <p:cNvPr id="63" name="Normandy, Orne"/>
          <p:cNvGrpSpPr/>
          <p:nvPr/>
        </p:nvGrpSpPr>
        <p:grpSpPr>
          <a:xfrm>
            <a:off x="202956" y="1990724"/>
            <a:ext cx="5791710" cy="445907"/>
            <a:chOff x="0" y="0"/>
            <a:chExt cx="5791708" cy="445905"/>
          </a:xfrm>
        </p:grpSpPr>
        <p:sp>
          <p:nvSpPr>
            <p:cNvPr id="61" name="Rectangle"/>
            <p:cNvSpPr/>
            <p:nvPr/>
          </p:nvSpPr>
          <p:spPr>
            <a:xfrm>
              <a:off x="-1" y="-1"/>
              <a:ext cx="5791710" cy="445907"/>
            </a:xfrm>
            <a:prstGeom prst="rect">
              <a:avLst/>
            </a:prstGeom>
            <a:solidFill>
              <a:srgbClr val="B4CC82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62" name="Normandy, Orne"/>
            <p:cNvSpPr txBox="1"/>
            <p:nvPr/>
          </p:nvSpPr>
          <p:spPr>
            <a:xfrm>
              <a:off x="12699" y="79410"/>
              <a:ext cx="5766310" cy="28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Normandy, Orne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bout me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pic>
        <p:nvPicPr>
          <p:cNvPr id="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4893" y="2747701"/>
            <a:ext cx="1047837" cy="114300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Line"/>
          <p:cNvSpPr/>
          <p:nvPr/>
        </p:nvSpPr>
        <p:spPr>
          <a:xfrm flipV="1">
            <a:off x="204360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70" name="Line"/>
          <p:cNvSpPr/>
          <p:nvPr/>
        </p:nvSpPr>
        <p:spPr>
          <a:xfrm flipV="1">
            <a:off x="5996811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71" name="1983"/>
          <p:cNvSpPr txBox="1"/>
          <p:nvPr/>
        </p:nvSpPr>
        <p:spPr>
          <a:xfrm>
            <a:off x="50690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1983</a:t>
            </a:r>
          </a:p>
        </p:txBody>
      </p:sp>
      <p:sp>
        <p:nvSpPr>
          <p:cNvPr id="72" name="2007"/>
          <p:cNvSpPr txBox="1"/>
          <p:nvPr/>
        </p:nvSpPr>
        <p:spPr>
          <a:xfrm>
            <a:off x="5843141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2007</a:t>
            </a:r>
          </a:p>
        </p:txBody>
      </p:sp>
      <p:grpSp>
        <p:nvGrpSpPr>
          <p:cNvPr id="75" name="Normandy, Orne"/>
          <p:cNvGrpSpPr/>
          <p:nvPr/>
        </p:nvGrpSpPr>
        <p:grpSpPr>
          <a:xfrm>
            <a:off x="202956" y="1990724"/>
            <a:ext cx="5791710" cy="445907"/>
            <a:chOff x="0" y="0"/>
            <a:chExt cx="5791708" cy="445905"/>
          </a:xfrm>
        </p:grpSpPr>
        <p:sp>
          <p:nvSpPr>
            <p:cNvPr id="73" name="Rectangle"/>
            <p:cNvSpPr/>
            <p:nvPr/>
          </p:nvSpPr>
          <p:spPr>
            <a:xfrm>
              <a:off x="-1" y="-1"/>
              <a:ext cx="5791710" cy="445907"/>
            </a:xfrm>
            <a:prstGeom prst="rect">
              <a:avLst/>
            </a:prstGeom>
            <a:solidFill>
              <a:srgbClr val="B4CC82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74" name="Normandy, Orne"/>
            <p:cNvSpPr txBox="1"/>
            <p:nvPr/>
          </p:nvSpPr>
          <p:spPr>
            <a:xfrm>
              <a:off x="12699" y="79410"/>
              <a:ext cx="5766310" cy="28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Normandy, Orne</a:t>
              </a:r>
            </a:p>
          </p:txBody>
        </p:sp>
      </p:grpSp>
      <p:sp>
        <p:nvSpPr>
          <p:cNvPr id="76" name="Historical place…"/>
          <p:cNvSpPr txBox="1"/>
          <p:nvPr/>
        </p:nvSpPr>
        <p:spPr>
          <a:xfrm>
            <a:off x="415641" y="4044709"/>
            <a:ext cx="2887253" cy="89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77" name="Food &amp; Drink…"/>
          <p:cNvSpPr txBox="1"/>
          <p:nvPr/>
        </p:nvSpPr>
        <p:spPr>
          <a:xfrm>
            <a:off x="415641" y="5237404"/>
            <a:ext cx="2887253" cy="693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78" name="-     Normand since 1517"/>
          <p:cNvSpPr txBox="1"/>
          <p:nvPr/>
        </p:nvSpPr>
        <p:spPr>
          <a:xfrm>
            <a:off x="415641" y="6226901"/>
            <a:ext cx="2887253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-     Normand since 1517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11882" y="3939800"/>
            <a:ext cx="860450" cy="1145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80105" y="5257132"/>
            <a:ext cx="1524002" cy="1143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bout me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pic>
        <p:nvPicPr>
          <p:cNvPr id="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9960" y="2747701"/>
            <a:ext cx="1047837" cy="114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74893" y="2747701"/>
            <a:ext cx="1047837" cy="1143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" name="Occitanie, Hérault"/>
          <p:cNvGrpSpPr/>
          <p:nvPr/>
        </p:nvGrpSpPr>
        <p:grpSpPr>
          <a:xfrm>
            <a:off x="6027978" y="1990724"/>
            <a:ext cx="1931800" cy="445907"/>
            <a:chOff x="0" y="0"/>
            <a:chExt cx="1931798" cy="445905"/>
          </a:xfrm>
        </p:grpSpPr>
        <p:sp>
          <p:nvSpPr>
            <p:cNvPr id="87" name="Rectangle"/>
            <p:cNvSpPr/>
            <p:nvPr/>
          </p:nvSpPr>
          <p:spPr>
            <a:xfrm>
              <a:off x="0" y="-1"/>
              <a:ext cx="1931799" cy="445907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88" name="Occitanie, Hérault"/>
            <p:cNvSpPr txBox="1"/>
            <p:nvPr/>
          </p:nvSpPr>
          <p:spPr>
            <a:xfrm>
              <a:off x="12700" y="79410"/>
              <a:ext cx="1906399" cy="28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Occitanie, Hérault</a:t>
              </a:r>
            </a:p>
          </p:txBody>
        </p:sp>
      </p:grpSp>
      <p:sp>
        <p:nvSpPr>
          <p:cNvPr id="90" name="Line"/>
          <p:cNvSpPr/>
          <p:nvPr/>
        </p:nvSpPr>
        <p:spPr>
          <a:xfrm flipV="1">
            <a:off x="204360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91" name="Line"/>
          <p:cNvSpPr/>
          <p:nvPr/>
        </p:nvSpPr>
        <p:spPr>
          <a:xfrm flipV="1">
            <a:off x="5996811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92" name="Line"/>
          <p:cNvSpPr/>
          <p:nvPr/>
        </p:nvSpPr>
        <p:spPr>
          <a:xfrm flipV="1">
            <a:off x="7965106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93" name="1983"/>
          <p:cNvSpPr txBox="1"/>
          <p:nvPr/>
        </p:nvSpPr>
        <p:spPr>
          <a:xfrm>
            <a:off x="50690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1983</a:t>
            </a:r>
          </a:p>
        </p:txBody>
      </p:sp>
      <p:sp>
        <p:nvSpPr>
          <p:cNvPr id="94" name="2007"/>
          <p:cNvSpPr txBox="1"/>
          <p:nvPr/>
        </p:nvSpPr>
        <p:spPr>
          <a:xfrm>
            <a:off x="5843141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2007</a:t>
            </a:r>
          </a:p>
        </p:txBody>
      </p:sp>
      <p:sp>
        <p:nvSpPr>
          <p:cNvPr id="95" name="2015"/>
          <p:cNvSpPr txBox="1"/>
          <p:nvPr/>
        </p:nvSpPr>
        <p:spPr>
          <a:xfrm>
            <a:off x="7811437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2015</a:t>
            </a:r>
          </a:p>
        </p:txBody>
      </p:sp>
      <p:grpSp>
        <p:nvGrpSpPr>
          <p:cNvPr id="98" name="Normandy, Orne"/>
          <p:cNvGrpSpPr/>
          <p:nvPr/>
        </p:nvGrpSpPr>
        <p:grpSpPr>
          <a:xfrm>
            <a:off x="202956" y="1990724"/>
            <a:ext cx="5791710" cy="445907"/>
            <a:chOff x="0" y="0"/>
            <a:chExt cx="5791708" cy="445905"/>
          </a:xfrm>
        </p:grpSpPr>
        <p:sp>
          <p:nvSpPr>
            <p:cNvPr id="96" name="Rectangle"/>
            <p:cNvSpPr/>
            <p:nvPr/>
          </p:nvSpPr>
          <p:spPr>
            <a:xfrm>
              <a:off x="-1" y="-1"/>
              <a:ext cx="5791710" cy="445907"/>
            </a:xfrm>
            <a:prstGeom prst="rect">
              <a:avLst/>
            </a:prstGeom>
            <a:solidFill>
              <a:srgbClr val="B4CC82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97" name="Normandy, Orne"/>
            <p:cNvSpPr txBox="1"/>
            <p:nvPr/>
          </p:nvSpPr>
          <p:spPr>
            <a:xfrm>
              <a:off x="12699" y="79410"/>
              <a:ext cx="5766310" cy="28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Normandy, Orne</a:t>
              </a:r>
            </a:p>
          </p:txBody>
        </p:sp>
      </p:grpSp>
      <p:sp>
        <p:nvSpPr>
          <p:cNvPr id="99" name="Historical place…"/>
          <p:cNvSpPr txBox="1"/>
          <p:nvPr/>
        </p:nvSpPr>
        <p:spPr>
          <a:xfrm>
            <a:off x="415641" y="4044709"/>
            <a:ext cx="2887253" cy="89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100" name="Food &amp; Drink…"/>
          <p:cNvSpPr txBox="1"/>
          <p:nvPr/>
        </p:nvSpPr>
        <p:spPr>
          <a:xfrm>
            <a:off x="415641" y="5237404"/>
            <a:ext cx="2887253" cy="693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101" name="-     Normand since 1517"/>
          <p:cNvSpPr txBox="1"/>
          <p:nvPr/>
        </p:nvSpPr>
        <p:spPr>
          <a:xfrm>
            <a:off x="415641" y="6226901"/>
            <a:ext cx="2887253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-     Normand since 1517</a:t>
            </a:r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11882" y="3939800"/>
            <a:ext cx="860450" cy="1145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80105" y="5257132"/>
            <a:ext cx="1524002" cy="1143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About me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9960" y="2747701"/>
            <a:ext cx="1047837" cy="114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74893" y="2747701"/>
            <a:ext cx="1047837" cy="1143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" name="Occitanie, Hérault"/>
          <p:cNvGrpSpPr/>
          <p:nvPr/>
        </p:nvGrpSpPr>
        <p:grpSpPr>
          <a:xfrm>
            <a:off x="6027978" y="1990724"/>
            <a:ext cx="1931800" cy="445907"/>
            <a:chOff x="0" y="0"/>
            <a:chExt cx="1931798" cy="445905"/>
          </a:xfrm>
        </p:grpSpPr>
        <p:sp>
          <p:nvSpPr>
            <p:cNvPr id="110" name="Rectangle"/>
            <p:cNvSpPr/>
            <p:nvPr/>
          </p:nvSpPr>
          <p:spPr>
            <a:xfrm>
              <a:off x="0" y="-1"/>
              <a:ext cx="1931799" cy="445907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111" name="Occitanie, Hérault"/>
            <p:cNvSpPr txBox="1"/>
            <p:nvPr/>
          </p:nvSpPr>
          <p:spPr>
            <a:xfrm>
              <a:off x="12700" y="79410"/>
              <a:ext cx="1906399" cy="28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Occitanie, Hérault</a:t>
              </a:r>
            </a:p>
          </p:txBody>
        </p:sp>
      </p:grpSp>
      <p:sp>
        <p:nvSpPr>
          <p:cNvPr id="113" name="Line"/>
          <p:cNvSpPr/>
          <p:nvPr/>
        </p:nvSpPr>
        <p:spPr>
          <a:xfrm flipV="1">
            <a:off x="204360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114" name="Line"/>
          <p:cNvSpPr/>
          <p:nvPr/>
        </p:nvSpPr>
        <p:spPr>
          <a:xfrm flipV="1">
            <a:off x="5996811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115" name="Line"/>
          <p:cNvSpPr/>
          <p:nvPr/>
        </p:nvSpPr>
        <p:spPr>
          <a:xfrm flipV="1">
            <a:off x="7965106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116" name="1983"/>
          <p:cNvSpPr txBox="1"/>
          <p:nvPr/>
        </p:nvSpPr>
        <p:spPr>
          <a:xfrm>
            <a:off x="50690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1983</a:t>
            </a:r>
          </a:p>
        </p:txBody>
      </p:sp>
      <p:sp>
        <p:nvSpPr>
          <p:cNvPr id="117" name="2007"/>
          <p:cNvSpPr txBox="1"/>
          <p:nvPr/>
        </p:nvSpPr>
        <p:spPr>
          <a:xfrm>
            <a:off x="5843141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2007</a:t>
            </a:r>
          </a:p>
        </p:txBody>
      </p:sp>
      <p:sp>
        <p:nvSpPr>
          <p:cNvPr id="118" name="2015"/>
          <p:cNvSpPr txBox="1"/>
          <p:nvPr/>
        </p:nvSpPr>
        <p:spPr>
          <a:xfrm>
            <a:off x="7811437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2015</a:t>
            </a:r>
          </a:p>
        </p:txBody>
      </p:sp>
      <p:grpSp>
        <p:nvGrpSpPr>
          <p:cNvPr id="121" name="Normandy, Orne"/>
          <p:cNvGrpSpPr/>
          <p:nvPr/>
        </p:nvGrpSpPr>
        <p:grpSpPr>
          <a:xfrm>
            <a:off x="202956" y="1990724"/>
            <a:ext cx="5791710" cy="445907"/>
            <a:chOff x="0" y="0"/>
            <a:chExt cx="5791708" cy="445905"/>
          </a:xfrm>
        </p:grpSpPr>
        <p:sp>
          <p:nvSpPr>
            <p:cNvPr id="119" name="Rectangle"/>
            <p:cNvSpPr/>
            <p:nvPr/>
          </p:nvSpPr>
          <p:spPr>
            <a:xfrm>
              <a:off x="-1" y="-1"/>
              <a:ext cx="5791710" cy="445907"/>
            </a:xfrm>
            <a:prstGeom prst="rect">
              <a:avLst/>
            </a:prstGeom>
            <a:solidFill>
              <a:srgbClr val="B4CC82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120" name="Normandy, Orne"/>
            <p:cNvSpPr txBox="1"/>
            <p:nvPr/>
          </p:nvSpPr>
          <p:spPr>
            <a:xfrm>
              <a:off x="12699" y="79410"/>
              <a:ext cx="5766310" cy="28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Normandy, Orne</a:t>
              </a:r>
            </a:p>
          </p:txBody>
        </p:sp>
      </p:grpSp>
      <p:sp>
        <p:nvSpPr>
          <p:cNvPr id="122" name="Historical place…"/>
          <p:cNvSpPr txBox="1"/>
          <p:nvPr/>
        </p:nvSpPr>
        <p:spPr>
          <a:xfrm>
            <a:off x="415641" y="4044709"/>
            <a:ext cx="2887253" cy="89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123" name="Food &amp; Drink…"/>
          <p:cNvSpPr txBox="1"/>
          <p:nvPr/>
        </p:nvSpPr>
        <p:spPr>
          <a:xfrm>
            <a:off x="415641" y="5237404"/>
            <a:ext cx="2887253" cy="693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124" name="-     Normand since 1517"/>
          <p:cNvSpPr txBox="1"/>
          <p:nvPr/>
        </p:nvSpPr>
        <p:spPr>
          <a:xfrm>
            <a:off x="415641" y="6226901"/>
            <a:ext cx="2887253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-     Normand since 1517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11882" y="3939800"/>
            <a:ext cx="860450" cy="1145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80105" y="5257132"/>
            <a:ext cx="1524002" cy="114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12891" y="5744750"/>
            <a:ext cx="1047837" cy="58958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Mediterranean sea"/>
          <p:cNvSpPr txBox="1"/>
          <p:nvPr/>
        </p:nvSpPr>
        <p:spPr>
          <a:xfrm>
            <a:off x="6015278" y="4282810"/>
            <a:ext cx="1957200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Mediterranean sea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59113" y="4962002"/>
            <a:ext cx="1047837" cy="63469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Garrigue"/>
          <p:cNvSpPr txBox="1"/>
          <p:nvPr/>
        </p:nvSpPr>
        <p:spPr>
          <a:xfrm>
            <a:off x="6015278" y="4530639"/>
            <a:ext cx="1957200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Garrigue</a:t>
            </a:r>
          </a:p>
        </p:txBody>
      </p:sp>
      <p:sp>
        <p:nvSpPr>
          <p:cNvPr id="131" name="Wines"/>
          <p:cNvSpPr txBox="1"/>
          <p:nvPr/>
        </p:nvSpPr>
        <p:spPr>
          <a:xfrm>
            <a:off x="6015278" y="4042577"/>
            <a:ext cx="1957200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Wines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bout me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9960" y="2747701"/>
            <a:ext cx="1047837" cy="114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74893" y="2747701"/>
            <a:ext cx="1047837" cy="1143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0" name="Occitanie, Hérault"/>
          <p:cNvGrpSpPr/>
          <p:nvPr/>
        </p:nvGrpSpPr>
        <p:grpSpPr>
          <a:xfrm>
            <a:off x="6027978" y="1990724"/>
            <a:ext cx="1931800" cy="445907"/>
            <a:chOff x="0" y="0"/>
            <a:chExt cx="1931798" cy="445905"/>
          </a:xfrm>
        </p:grpSpPr>
        <p:sp>
          <p:nvSpPr>
            <p:cNvPr id="138" name="Rectangle"/>
            <p:cNvSpPr/>
            <p:nvPr/>
          </p:nvSpPr>
          <p:spPr>
            <a:xfrm>
              <a:off x="0" y="-1"/>
              <a:ext cx="1931799" cy="445907"/>
            </a:xfrm>
            <a:prstGeom prst="rect">
              <a:avLst/>
            </a:prstGeom>
            <a:solidFill>
              <a:schemeClr val="accent3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139" name="Occitanie, Hérault"/>
            <p:cNvSpPr txBox="1"/>
            <p:nvPr/>
          </p:nvSpPr>
          <p:spPr>
            <a:xfrm>
              <a:off x="12700" y="79410"/>
              <a:ext cx="1906399" cy="28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Occitanie, Hérault</a:t>
              </a:r>
            </a:p>
          </p:txBody>
        </p:sp>
      </p:grpSp>
      <p:grpSp>
        <p:nvGrpSpPr>
          <p:cNvPr id="143" name="California"/>
          <p:cNvGrpSpPr/>
          <p:nvPr/>
        </p:nvGrpSpPr>
        <p:grpSpPr>
          <a:xfrm>
            <a:off x="7993091" y="1990724"/>
            <a:ext cx="947951" cy="445907"/>
            <a:chOff x="0" y="0"/>
            <a:chExt cx="947949" cy="445905"/>
          </a:xfrm>
        </p:grpSpPr>
        <p:sp>
          <p:nvSpPr>
            <p:cNvPr id="141" name="Rectangle"/>
            <p:cNvSpPr/>
            <p:nvPr/>
          </p:nvSpPr>
          <p:spPr>
            <a:xfrm>
              <a:off x="0" y="-1"/>
              <a:ext cx="947950" cy="445907"/>
            </a:xfrm>
            <a:prstGeom prst="rect">
              <a:avLst/>
            </a:prstGeom>
            <a:solidFill>
              <a:schemeClr val="accent3">
                <a:satOff val="-6373"/>
                <a:lumOff val="-10823"/>
              </a:schemeClr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142" name="California"/>
            <p:cNvSpPr txBox="1"/>
            <p:nvPr/>
          </p:nvSpPr>
          <p:spPr>
            <a:xfrm>
              <a:off x="12700" y="79410"/>
              <a:ext cx="922550" cy="28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California</a:t>
              </a:r>
            </a:p>
          </p:txBody>
        </p:sp>
      </p:grpSp>
      <p:sp>
        <p:nvSpPr>
          <p:cNvPr id="144" name="Line"/>
          <p:cNvSpPr/>
          <p:nvPr/>
        </p:nvSpPr>
        <p:spPr>
          <a:xfrm flipV="1">
            <a:off x="204360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145" name="Line"/>
          <p:cNvSpPr/>
          <p:nvPr/>
        </p:nvSpPr>
        <p:spPr>
          <a:xfrm flipV="1">
            <a:off x="5996811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146" name="Line"/>
          <p:cNvSpPr/>
          <p:nvPr/>
        </p:nvSpPr>
        <p:spPr>
          <a:xfrm flipV="1">
            <a:off x="7965106" y="2383757"/>
            <a:ext cx="2" cy="30162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solidFill>
                  <a:srgbClr val="2843B6"/>
                </a:solidFill>
              </a:defRPr>
            </a:pPr>
          </a:p>
        </p:txBody>
      </p:sp>
      <p:sp>
        <p:nvSpPr>
          <p:cNvPr id="147" name="1983"/>
          <p:cNvSpPr txBox="1"/>
          <p:nvPr/>
        </p:nvSpPr>
        <p:spPr>
          <a:xfrm>
            <a:off x="50690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1983</a:t>
            </a:r>
          </a:p>
        </p:txBody>
      </p:sp>
      <p:sp>
        <p:nvSpPr>
          <p:cNvPr id="148" name="2007"/>
          <p:cNvSpPr txBox="1"/>
          <p:nvPr/>
        </p:nvSpPr>
        <p:spPr>
          <a:xfrm>
            <a:off x="5843141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2007</a:t>
            </a:r>
          </a:p>
        </p:txBody>
      </p:sp>
      <p:sp>
        <p:nvSpPr>
          <p:cNvPr id="149" name="2015"/>
          <p:cNvSpPr txBox="1"/>
          <p:nvPr/>
        </p:nvSpPr>
        <p:spPr>
          <a:xfrm>
            <a:off x="7811437" y="2750954"/>
            <a:ext cx="307339" cy="20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2015</a:t>
            </a:r>
          </a:p>
        </p:txBody>
      </p:sp>
      <p:grpSp>
        <p:nvGrpSpPr>
          <p:cNvPr id="152" name="Normandy, Orne"/>
          <p:cNvGrpSpPr/>
          <p:nvPr/>
        </p:nvGrpSpPr>
        <p:grpSpPr>
          <a:xfrm>
            <a:off x="202956" y="1990724"/>
            <a:ext cx="5791710" cy="445907"/>
            <a:chOff x="0" y="0"/>
            <a:chExt cx="5791708" cy="445905"/>
          </a:xfrm>
        </p:grpSpPr>
        <p:sp>
          <p:nvSpPr>
            <p:cNvPr id="150" name="Rectangle"/>
            <p:cNvSpPr/>
            <p:nvPr/>
          </p:nvSpPr>
          <p:spPr>
            <a:xfrm>
              <a:off x="-1" y="-1"/>
              <a:ext cx="5791710" cy="445907"/>
            </a:xfrm>
            <a:prstGeom prst="rect">
              <a:avLst/>
            </a:prstGeom>
            <a:solidFill>
              <a:srgbClr val="B4CC82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400">
                  <a:solidFill>
                    <a:srgbClr val="2843B6"/>
                  </a:solidFill>
                </a:defRPr>
              </a:pPr>
            </a:p>
          </p:txBody>
        </p:sp>
        <p:sp>
          <p:nvSpPr>
            <p:cNvPr id="151" name="Normandy, Orne"/>
            <p:cNvSpPr txBox="1"/>
            <p:nvPr/>
          </p:nvSpPr>
          <p:spPr>
            <a:xfrm>
              <a:off x="12699" y="79410"/>
              <a:ext cx="5766310" cy="287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1400">
                  <a:solidFill>
                    <a:srgbClr val="2843B6"/>
                  </a:solidFill>
                </a:defRPr>
              </a:lvl1pPr>
            </a:lstStyle>
            <a:p>
              <a:pPr/>
              <a:r>
                <a:t>Normandy, Orne</a:t>
              </a:r>
            </a:p>
          </p:txBody>
        </p:sp>
      </p:grpSp>
      <p:pic>
        <p:nvPicPr>
          <p:cNvPr id="1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12891" y="5744750"/>
            <a:ext cx="1047837" cy="58958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Mediterranean sea"/>
          <p:cNvSpPr txBox="1"/>
          <p:nvPr/>
        </p:nvSpPr>
        <p:spPr>
          <a:xfrm>
            <a:off x="6015278" y="4282810"/>
            <a:ext cx="1957200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Mediterranean sea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59113" y="4962002"/>
            <a:ext cx="1047837" cy="63469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Garrigue"/>
          <p:cNvSpPr txBox="1"/>
          <p:nvPr/>
        </p:nvSpPr>
        <p:spPr>
          <a:xfrm>
            <a:off x="6015278" y="4530639"/>
            <a:ext cx="1957200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Garrigue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70037" y="2750953"/>
            <a:ext cx="2040421" cy="204042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Wines"/>
          <p:cNvSpPr txBox="1"/>
          <p:nvPr/>
        </p:nvSpPr>
        <p:spPr>
          <a:xfrm>
            <a:off x="6015278" y="4042577"/>
            <a:ext cx="1957200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Wines</a:t>
            </a:r>
          </a:p>
        </p:txBody>
      </p:sp>
      <p:sp>
        <p:nvSpPr>
          <p:cNvPr id="159" name="Historical place…"/>
          <p:cNvSpPr txBox="1"/>
          <p:nvPr/>
        </p:nvSpPr>
        <p:spPr>
          <a:xfrm>
            <a:off x="415641" y="4044709"/>
            <a:ext cx="2887253" cy="89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160" name="Food &amp; Drink…"/>
          <p:cNvSpPr txBox="1"/>
          <p:nvPr/>
        </p:nvSpPr>
        <p:spPr>
          <a:xfrm>
            <a:off x="415641" y="5237404"/>
            <a:ext cx="2887253" cy="693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lvl="1"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161" name="-     Normand since 1517"/>
          <p:cNvSpPr txBox="1"/>
          <p:nvPr/>
        </p:nvSpPr>
        <p:spPr>
          <a:xfrm>
            <a:off x="415641" y="6226901"/>
            <a:ext cx="2887253" cy="287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pPr/>
            <a:r>
              <a:t>-     Normand since 1517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11882" y="3939800"/>
            <a:ext cx="860450" cy="1145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80105" y="5257132"/>
            <a:ext cx="1524002" cy="1143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bout me"/>
          <p:cNvSpPr txBox="1"/>
          <p:nvPr>
            <p:ph type="title"/>
          </p:nvPr>
        </p:nvSpPr>
        <p:spPr>
          <a:xfrm>
            <a:off x="1276350" y="133348"/>
            <a:ext cx="7162800" cy="1143004"/>
          </a:xfrm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2063" y="3144104"/>
            <a:ext cx="1510010" cy="271135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What I like:…"/>
          <p:cNvSpPr txBox="1"/>
          <p:nvPr/>
        </p:nvSpPr>
        <p:spPr>
          <a:xfrm>
            <a:off x="593441" y="2193683"/>
            <a:ext cx="2887253" cy="490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268529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29">
              <a:buSzPct val="100000"/>
              <a:buChar char="-"/>
              <a:defRPr sz="1400">
                <a:solidFill>
                  <a:srgbClr val="DDDDDD"/>
                </a:solidFill>
              </a:defRPr>
            </a:lvl2pPr>
          </a:lstStyle>
          <a:p>
            <a:pPr/>
            <a:r>
              <a:t>What I like:</a:t>
            </a:r>
          </a:p>
          <a:p>
            <a:pPr lvl="1"/>
            <a:r>
              <a:t>Play trumpet (+ 25 years)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eswrite">
  <a:themeElements>
    <a:clrScheme name="Reswrite">
      <a:dk1>
        <a:srgbClr val="2844B6"/>
      </a:dk1>
      <a:lt1>
        <a:srgbClr val="B6AE8E"/>
      </a:lt1>
      <a:dk2>
        <a:srgbClr val="A7A7A7"/>
      </a:dk2>
      <a:lt2>
        <a:srgbClr val="535353"/>
      </a:lt2>
      <a:accent1>
        <a:srgbClr val="5968F5"/>
      </a:accent1>
      <a:accent2>
        <a:srgbClr val="F95AB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swrit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Reswr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843B6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6AE8E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6AE8E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eswrite">
  <a:themeElements>
    <a:clrScheme name="Reswr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68F5"/>
      </a:accent1>
      <a:accent2>
        <a:srgbClr val="F95AB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swrit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Reswr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843B6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6AE8E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B6AE8E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